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8" r:id="rId3"/>
    <p:sldId id="264" r:id="rId4"/>
    <p:sldId id="259" r:id="rId5"/>
    <p:sldId id="265" r:id="rId6"/>
    <p:sldId id="263" r:id="rId7"/>
    <p:sldId id="270" r:id="rId8"/>
    <p:sldId id="262" r:id="rId9"/>
    <p:sldId id="268" r:id="rId10"/>
    <p:sldId id="266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bra, Judy" initials="LJ" lastIdx="15" clrIdx="0">
    <p:extLst>
      <p:ext uri="{19B8F6BF-5375-455C-9EA6-DF929625EA0E}">
        <p15:presenceInfo xmlns:p15="http://schemas.microsoft.com/office/powerpoint/2012/main" userId="S-1-5-21-98855894-1852202210-78262646-142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9F6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9216" autoAdjust="0"/>
  </p:normalViewPr>
  <p:slideViewPr>
    <p:cSldViewPr snapToGrid="0">
      <p:cViewPr varScale="1">
        <p:scale>
          <a:sx n="99" d="100"/>
          <a:sy n="99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15T15:34:08.366" idx="12">
    <p:pos x="10" y="10"/>
    <p:text>when you say "ground" do you mean without any coverings, liners, etc?</p:text>
    <p:extLst>
      <p:ext uri="{C676402C-5697-4E1C-873F-D02D1690AC5C}">
        <p15:threadingInfo xmlns:p15="http://schemas.microsoft.com/office/powerpoint/2012/main" timeZoneBias="-120"/>
      </p:ext>
    </p:extLst>
  </p:cm>
  <p:cm authorId="1" dt="2025-07-15T15:35:29.649" idx="13">
    <p:pos x="10" y="146"/>
    <p:text>In the Isometric protocol they talk about burial- "The burial site must consist of multiple impermeable layers, including, at a minimum, a synthetic liner consistent with durability claims and compacted earthen material with the hydraulic conductivity specifications outlined in Section 5.1."</p:text>
    <p:extLst>
      <p:ext uri="{C676402C-5697-4E1C-873F-D02D1690AC5C}">
        <p15:threadingInfo xmlns:p15="http://schemas.microsoft.com/office/powerpoint/2012/main" timeZoneBias="-120">
          <p15:parentCm authorId="1" idx="12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D646C-62C3-2E40-BA41-296AADDBC621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1F406-885C-DC4D-B181-B5F9F5D869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11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♻️ ¿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Qué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se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incluye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en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análisis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carbono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?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metodología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de 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Puro.earth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para "Terrestrial Storage of Biomass"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exige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un 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análisis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ciclo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vida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(LCA)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que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deduzca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las 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emisiones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indirectas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del total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removido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Estas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emisiones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incluyen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✅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Emisiones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contempladas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algn="l">
              <a:buFont typeface="+mj-lt"/>
              <a:buAutoNum type="arabicPeriod"/>
            </a:pP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Transporte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de la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biomasa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Desde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bosque o zona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cosecha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hasta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sitio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enterramiento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(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camiones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maquinaria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).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Distancias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medias,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tipo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de combustible,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eficiencia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de carga, etc.</a:t>
            </a:r>
          </a:p>
          <a:p>
            <a:pPr algn="l">
              <a:buFont typeface="+mj-lt"/>
              <a:buAutoNum type="arabicPeriod"/>
            </a:pP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Maquinaria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para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excavación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y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apilamiento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Consumo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diésel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otros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combustibles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durante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preparación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llenado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de las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fosas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Procesos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secado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(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si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se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aplican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)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En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proyectos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como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de La Veta,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no se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seca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artificialmente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la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biomasa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por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lo que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estas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emisiones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suelen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ser 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mínimas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o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nulas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Construcción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infraestructuras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Movimiento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de tierras,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compactación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tapado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con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arcilla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revegetación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Monitorización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y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mantenimiento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post-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cierre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Incluye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consumo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eléctrico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sensores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visitas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técnicas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etc.</a:t>
            </a:r>
          </a:p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📉 ¿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Cómo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se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aplican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Se 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restan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del total de CO₂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capturado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dando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como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resultado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la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"net removed CO₂"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En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caso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de La Veta: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Aunque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se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capturan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aprox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1,1 t CO₂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por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tonelada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biomasa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valor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neto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tras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deducciones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puede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rondar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0,8–1,0 t CO₂/ton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biomasa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(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según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condiciones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específicas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1F406-885C-DC4D-B181-B5F9F5D869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27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Soil properties (sand, clay, </a:t>
            </a:r>
            <a:r>
              <a:rPr lang="en-US" dirty="0" err="1"/>
              <a:t>pH.</a:t>
            </a:r>
            <a:r>
              <a:rPr lang="en-US" dirty="0"/>
              <a:t>.) have an effect on HC stability.</a:t>
            </a:r>
          </a:p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2. Chemical Fractionation of Carbon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Separates carbon into fractions based on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chemical or thermal resistance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Methods: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Oxidation with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potassium dichromate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or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hydrogen peroxide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Acid digestion to isolate recalcitrant fractions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Labile vs. recalcitrant carbon quantification</a:t>
            </a:r>
          </a:p>
          <a:p>
            <a:endParaRPr lang="en-US" dirty="0"/>
          </a:p>
          <a:p>
            <a:pPr algn="l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It is then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heated under a continuous flow of hydrogen gas (H₂)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in a high-temperature furnace (usually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500–600 °C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).</a:t>
            </a:r>
          </a:p>
          <a:p>
            <a:pPr algn="l"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Labile (easily degradable) carbon compounds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—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aliphatics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oxygenated groups, etc.—are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hydrogenated and volatilized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The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solid residue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that remains consists of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aromatic, condensed, highly stable carbon structures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This final residue is considered to represent the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"pyrogenic carbon"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or the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most stable carbon fraction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in the sample.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1F406-885C-DC4D-B181-B5F9F5D869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8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Fritz + Giovanna, Silvia + Daniela, Marc (or </a:t>
            </a:r>
            <a:r>
              <a:rPr lang="en-US" dirty="0" err="1">
                <a:effectLst/>
                <a:latin typeface="Helvetica" pitchFamily="2" charset="0"/>
              </a:rPr>
              <a:t>fabi</a:t>
            </a:r>
            <a:r>
              <a:rPr lang="en-US" dirty="0">
                <a:effectLst/>
                <a:latin typeface="Helvetica" pitchFamily="2" charset="0"/>
              </a:rPr>
              <a:t>) + Gianluigi, Beatrice + </a:t>
            </a:r>
            <a:r>
              <a:rPr lang="en-US" dirty="0" err="1">
                <a:effectLst/>
                <a:latin typeface="Helvetica" pitchFamily="2" charset="0"/>
              </a:rPr>
              <a:t>JeaWook</a:t>
            </a:r>
            <a:endParaRPr lang="en-US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1F406-885C-DC4D-B181-B5F9F5D869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63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Fritz + Giovanna, Silvia + Daniela, Marc (or </a:t>
            </a:r>
            <a:r>
              <a:rPr lang="en-US" dirty="0" err="1">
                <a:effectLst/>
                <a:latin typeface="Helvetica" pitchFamily="2" charset="0"/>
              </a:rPr>
              <a:t>fabi</a:t>
            </a:r>
            <a:r>
              <a:rPr lang="en-US" dirty="0">
                <a:effectLst/>
                <a:latin typeface="Helvetica" pitchFamily="2" charset="0"/>
              </a:rPr>
              <a:t>) + Gianluigi, Beatrice + </a:t>
            </a:r>
            <a:r>
              <a:rPr lang="en-US" dirty="0" err="1">
                <a:effectLst/>
                <a:latin typeface="Helvetica" pitchFamily="2" charset="0"/>
              </a:rPr>
              <a:t>JeaWook</a:t>
            </a:r>
            <a:endParaRPr lang="en-US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1F406-885C-DC4D-B181-B5F9F5D869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1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28FA71-3A18-48C0-980F-4B68F7F63042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23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6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01EA198-6CAB-4B8F-B93F-1F9C8C4B6CE7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11169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71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060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1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1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13DFAE3-14DB-48A7-A80F-80DDB072CE3D}" type="datetime1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225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2C5EAEF-6478-4102-8F5D-A5FE9FC97ACB}" type="datetime1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5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7F45AC6-C491-4585-A584-9CE2AF7D5500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66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33C6B-D7B0-3AD1-A182-B3309E285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3394" y="1585763"/>
            <a:ext cx="3788767" cy="1843238"/>
          </a:xfrm>
        </p:spPr>
        <p:txBody>
          <a:bodyPr>
            <a:noAutofit/>
          </a:bodyPr>
          <a:lstStyle/>
          <a:p>
            <a:r>
              <a:rPr lang="en-US" sz="28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Workshop: Toward a Common Protocol for Testing Carbon Stability of Hydrochar </a:t>
            </a:r>
            <a:endParaRPr lang="es-ES"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BC2D3C-EDB8-B3CB-E95B-0F30651D3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1502" y="4796036"/>
            <a:ext cx="4090498" cy="1111982"/>
          </a:xfrm>
        </p:spPr>
        <p:txBody>
          <a:bodyPr>
            <a:normAutofit/>
          </a:bodyPr>
          <a:lstStyle/>
          <a:p>
            <a:pPr algn="l"/>
            <a:r>
              <a:rPr lang="es-ES" sz="1200" dirty="0"/>
              <a:t>Silvia Román Suero</a:t>
            </a:r>
          </a:p>
          <a:p>
            <a:pPr algn="l"/>
            <a:r>
              <a:rPr lang="es-ES" sz="1200" dirty="0" err="1"/>
              <a:t>Postdam</a:t>
            </a:r>
            <a:r>
              <a:rPr lang="es-ES" sz="1200" dirty="0"/>
              <a:t>, 17</a:t>
            </a:r>
            <a:r>
              <a:rPr lang="es-ES" sz="1200" baseline="30000" dirty="0"/>
              <a:t>th</a:t>
            </a:r>
            <a:r>
              <a:rPr lang="es-ES" sz="1200" dirty="0"/>
              <a:t> </a:t>
            </a:r>
            <a:r>
              <a:rPr lang="es-ES" sz="1200" dirty="0" err="1"/>
              <a:t>July</a:t>
            </a:r>
            <a:r>
              <a:rPr lang="es-ES" sz="1200" dirty="0"/>
              <a:t> 2025</a:t>
            </a:r>
          </a:p>
        </p:txBody>
      </p:sp>
      <p:pic>
        <p:nvPicPr>
          <p:cNvPr id="4" name="Picture 3" descr="Concepto genético abstracto">
            <a:extLst>
              <a:ext uri="{FF2B5EF4-FFF2-40B4-BE49-F238E27FC236}">
                <a16:creationId xmlns:a16="http://schemas.microsoft.com/office/drawing/2014/main" id="{75378798-72E6-44BD-6153-22F5B61B87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19" r="-2" b="-2"/>
          <a:stretch>
            <a:fillRect/>
          </a:stretch>
        </p:blipFill>
        <p:spPr>
          <a:xfrm>
            <a:off x="2" y="10"/>
            <a:ext cx="7367752" cy="6857990"/>
          </a:xfrm>
          <a:prstGeom prst="rect">
            <a:avLst/>
          </a:prstGeom>
        </p:spPr>
      </p:pic>
      <p:pic>
        <p:nvPicPr>
          <p:cNvPr id="5" name="Picture 3" descr="A yellow sign with black text&#10;&#10;Description automatically generated">
            <a:extLst>
              <a:ext uri="{FF2B5EF4-FFF2-40B4-BE49-F238E27FC236}">
                <a16:creationId xmlns:a16="http://schemas.microsoft.com/office/drawing/2014/main" id="{808D845B-C7FE-D6FA-3AC2-41FDEA114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669" y="5877098"/>
            <a:ext cx="2310492" cy="842332"/>
          </a:xfrm>
          <a:prstGeom prst="rect">
            <a:avLst/>
          </a:prstGeom>
        </p:spPr>
      </p:pic>
      <p:pic>
        <p:nvPicPr>
          <p:cNvPr id="6" name="Picture 9" descr="A blue flag with yellow stars&#10;&#10;Description automatically generated">
            <a:extLst>
              <a:ext uri="{FF2B5EF4-FFF2-40B4-BE49-F238E27FC236}">
                <a16:creationId xmlns:a16="http://schemas.microsoft.com/office/drawing/2014/main" id="{198FC21C-2929-0EEC-A1D1-F073E7ACC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394" y="5908018"/>
            <a:ext cx="1308013" cy="76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27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779AF1-7F1B-B018-4108-608DF072F3F1}"/>
              </a:ext>
            </a:extLst>
          </p:cNvPr>
          <p:cNvSpPr txBox="1"/>
          <p:nvPr/>
        </p:nvSpPr>
        <p:spPr>
          <a:xfrm>
            <a:off x="1695998" y="892970"/>
            <a:ext cx="7376565" cy="57554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Acosta, A. (2024). </a:t>
            </a: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Hydrothermal carbonization and pyrolysis in wetland engineering: Carbon sequestration, phosphorus recovery, and structural characterization of willow-based chars with X-ray </a:t>
            </a:r>
            <a:r>
              <a:rPr lang="el-GR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μ-</a:t>
            </a: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computed tomography.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Spokas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K. A. (2010)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"Review of the stability of biochar in soils: predictability of O:C molar ratio".</a:t>
            </a:r>
          </a:p>
          <a:p>
            <a:pPr algn="just"/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Leng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et al. (2019)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"Biochar stability assessment: methods, findings and research gaps".</a:t>
            </a:r>
          </a:p>
          <a:p>
            <a:pPr algn="just"/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Zimmerman (2010)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“Abiotic and microbial oxidation of biochar and their influence on biochar stability”.</a:t>
            </a:r>
          </a:p>
          <a:p>
            <a:pPr algn="just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Wiedemeier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et al., 2015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“A molecular–thermodynamic model for the stability of pyrogenic organic matter in soil.”</a:t>
            </a:r>
          </a:p>
          <a:p>
            <a:pPr algn="just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Meredith et al., 2012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“Hydrogen pyrolysis of charred biomass and soil organic matter: new insights into the nature and stability of pyrogenic carbon.”</a:t>
            </a:r>
          </a:p>
          <a:p>
            <a:pPr algn="just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Ascough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et al., 2010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“Hydrogen pyrolysis: A new method for measuring the stable carbon fraction of charcoals.”</a:t>
            </a:r>
          </a:p>
          <a:p>
            <a:pPr algn="just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Luo et al., 2025.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Advancing hydrothermal carbonization: Assessing </a:t>
            </a:r>
            <a:r>
              <a:rPr lang="en-US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hydrochar’s</a:t>
            </a: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role and challenges in carbon sequestration”.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67366BA-F54D-81E9-4772-03C63F0BA46F}"/>
              </a:ext>
            </a:extLst>
          </p:cNvPr>
          <p:cNvCxnSpPr>
            <a:cxnSpLocks/>
          </p:cNvCxnSpPr>
          <p:nvPr/>
        </p:nvCxnSpPr>
        <p:spPr>
          <a:xfrm flipV="1">
            <a:off x="3386138" y="414338"/>
            <a:ext cx="885825" cy="478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60241F3-1E30-F2F2-DD4B-B740DBA75972}"/>
              </a:ext>
            </a:extLst>
          </p:cNvPr>
          <p:cNvSpPr txBox="1"/>
          <p:nvPr/>
        </p:nvSpPr>
        <p:spPr>
          <a:xfrm>
            <a:off x="4271963" y="172253"/>
            <a:ext cx="662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HC is less stable than pyrochar but provides greater C and P capture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925902-427B-FCCD-E108-3EF71D8B357A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9072563" y="2094100"/>
            <a:ext cx="41433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6C3084D-3A6D-6747-A6BA-2AC657ACD8B6}"/>
              </a:ext>
            </a:extLst>
          </p:cNvPr>
          <p:cNvSpPr txBox="1"/>
          <p:nvPr/>
        </p:nvSpPr>
        <p:spPr>
          <a:xfrm>
            <a:off x="9486901" y="1940212"/>
            <a:ext cx="306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Models to predict stability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EA874C-F409-8D85-164B-77CA9FA68F7A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9072563" y="6118919"/>
            <a:ext cx="414338" cy="153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A96E9A-6D00-83DE-18B3-26F43B29261C}"/>
              </a:ext>
            </a:extLst>
          </p:cNvPr>
          <p:cNvSpPr txBox="1"/>
          <p:nvPr/>
        </p:nvSpPr>
        <p:spPr>
          <a:xfrm>
            <a:off x="9486901" y="5965030"/>
            <a:ext cx="306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Characterization techniques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AF8E81-BF74-974B-D272-D2C80CD03A05}"/>
              </a:ext>
            </a:extLst>
          </p:cNvPr>
          <p:cNvCxnSpPr>
            <a:cxnSpLocks/>
          </p:cNvCxnSpPr>
          <p:nvPr/>
        </p:nvCxnSpPr>
        <p:spPr>
          <a:xfrm>
            <a:off x="9072563" y="5453657"/>
            <a:ext cx="414338" cy="511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B91014C-EB59-410A-C4D3-975085AAD01D}"/>
              </a:ext>
            </a:extLst>
          </p:cNvPr>
          <p:cNvCxnSpPr>
            <a:cxnSpLocks/>
          </p:cNvCxnSpPr>
          <p:nvPr/>
        </p:nvCxnSpPr>
        <p:spPr>
          <a:xfrm>
            <a:off x="9072563" y="4829175"/>
            <a:ext cx="600075" cy="1135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59DA865-7288-9F29-BC1B-B0E78A54A6BA}"/>
              </a:ext>
            </a:extLst>
          </p:cNvPr>
          <p:cNvCxnSpPr>
            <a:cxnSpLocks/>
          </p:cNvCxnSpPr>
          <p:nvPr/>
        </p:nvCxnSpPr>
        <p:spPr>
          <a:xfrm flipV="1">
            <a:off x="9072563" y="2247989"/>
            <a:ext cx="414338" cy="1704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80778B8-9CE1-E155-3F7C-84219FE87291}"/>
              </a:ext>
            </a:extLst>
          </p:cNvPr>
          <p:cNvSpPr txBox="1"/>
          <p:nvPr/>
        </p:nvSpPr>
        <p:spPr>
          <a:xfrm>
            <a:off x="9486901" y="3730839"/>
            <a:ext cx="306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Microbial activity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1A14A77-A628-2F32-65BF-153CAEFB7CA0}"/>
              </a:ext>
            </a:extLst>
          </p:cNvPr>
          <p:cNvCxnSpPr>
            <a:cxnSpLocks/>
          </p:cNvCxnSpPr>
          <p:nvPr/>
        </p:nvCxnSpPr>
        <p:spPr>
          <a:xfrm>
            <a:off x="9072563" y="3219466"/>
            <a:ext cx="414338" cy="511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69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E0FAC-7561-8767-BE3E-7FAEE4529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68174F-942E-6AB3-3F8C-4592F7541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3394" y="1585763"/>
            <a:ext cx="3788767" cy="184323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Workshop: Toward a Common Protocol for Testing Carbon Stability of Hydrochar </a:t>
            </a:r>
            <a:endParaRPr lang="es-ES"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740377-2180-FB78-F01F-48F4B7F83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0264" y="4524047"/>
            <a:ext cx="2487988" cy="49071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s-ES" dirty="0" err="1"/>
              <a:t>Postdam</a:t>
            </a:r>
            <a:r>
              <a:rPr lang="es-ES" dirty="0"/>
              <a:t>, </a:t>
            </a:r>
          </a:p>
          <a:p>
            <a:pPr algn="l"/>
            <a:r>
              <a:rPr lang="es-ES" dirty="0"/>
              <a:t>17</a:t>
            </a:r>
            <a:r>
              <a:rPr lang="es-ES" baseline="30000" dirty="0"/>
              <a:t>th</a:t>
            </a:r>
            <a:r>
              <a:rPr lang="es-ES" dirty="0"/>
              <a:t> </a:t>
            </a:r>
            <a:r>
              <a:rPr lang="es-ES" dirty="0" err="1"/>
              <a:t>July</a:t>
            </a:r>
            <a:r>
              <a:rPr lang="es-ES" dirty="0"/>
              <a:t> 2025</a:t>
            </a:r>
          </a:p>
        </p:txBody>
      </p:sp>
      <p:pic>
        <p:nvPicPr>
          <p:cNvPr id="4" name="Picture 3" descr="Concepto genético abstracto">
            <a:extLst>
              <a:ext uri="{FF2B5EF4-FFF2-40B4-BE49-F238E27FC236}">
                <a16:creationId xmlns:a16="http://schemas.microsoft.com/office/drawing/2014/main" id="{4401FB28-5C86-49EC-5733-EF2820F614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19" r="-2" b="-2"/>
          <a:stretch>
            <a:fillRect/>
          </a:stretch>
        </p:blipFill>
        <p:spPr>
          <a:xfrm>
            <a:off x="2" y="10"/>
            <a:ext cx="7367752" cy="6857990"/>
          </a:xfrm>
          <a:prstGeom prst="rect">
            <a:avLst/>
          </a:prstGeom>
        </p:spPr>
      </p:pic>
      <p:pic>
        <p:nvPicPr>
          <p:cNvPr id="5" name="Picture 3" descr="A yellow sign with black text&#10;&#10;Description automatically generated">
            <a:extLst>
              <a:ext uri="{FF2B5EF4-FFF2-40B4-BE49-F238E27FC236}">
                <a16:creationId xmlns:a16="http://schemas.microsoft.com/office/drawing/2014/main" id="{0AAC6C93-8A39-FC75-0DED-C75860B91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669" y="5877098"/>
            <a:ext cx="2310492" cy="842332"/>
          </a:xfrm>
          <a:prstGeom prst="rect">
            <a:avLst/>
          </a:prstGeom>
        </p:spPr>
      </p:pic>
      <p:pic>
        <p:nvPicPr>
          <p:cNvPr id="6" name="Picture 9" descr="A blue flag with yellow stars&#10;&#10;Description automatically generated">
            <a:extLst>
              <a:ext uri="{FF2B5EF4-FFF2-40B4-BE49-F238E27FC236}">
                <a16:creationId xmlns:a16="http://schemas.microsoft.com/office/drawing/2014/main" id="{3681F909-9E70-BA4A-21E6-6BBD2A3EF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394" y="5908018"/>
            <a:ext cx="1308013" cy="769419"/>
          </a:xfrm>
          <a:prstGeom prst="rect">
            <a:avLst/>
          </a:prstGeom>
        </p:spPr>
      </p:pic>
      <p:sp>
        <p:nvSpPr>
          <p:cNvPr id="7" name="TextBox 19">
            <a:extLst>
              <a:ext uri="{FF2B5EF4-FFF2-40B4-BE49-F238E27FC236}">
                <a16:creationId xmlns:a16="http://schemas.microsoft.com/office/drawing/2014/main" id="{6EE8FF9A-B027-99D1-56AF-BCE6FAB0F2BB}"/>
              </a:ext>
            </a:extLst>
          </p:cNvPr>
          <p:cNvSpPr txBox="1"/>
          <p:nvPr/>
        </p:nvSpPr>
        <p:spPr>
          <a:xfrm>
            <a:off x="311309" y="4866800"/>
            <a:ext cx="340024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 authors are thankful to Agencia Española de Investigación for the financial help through project PID2020-116144RB-I00/AEI/10.13039/501100011033</a:t>
            </a:r>
            <a:r>
              <a:rPr lang="en-US" sz="1400" dirty="0">
                <a:solidFill>
                  <a:srgbClr val="C00000"/>
                </a:solidFill>
                <a:effectLst/>
              </a:rPr>
              <a:t> 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3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C831A610-9B63-AB44-9AD8-E011CF3AC75C}"/>
              </a:ext>
            </a:extLst>
          </p:cNvPr>
          <p:cNvSpPr txBox="1"/>
          <p:nvPr/>
        </p:nvSpPr>
        <p:spPr>
          <a:xfrm>
            <a:off x="988945" y="2523779"/>
            <a:ext cx="2092186" cy="31393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 scenarios for storage: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Subsurface Storage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(mining areas</a:t>
            </a:r>
          </a:p>
          <a:p>
            <a:pPr algn="ctr"/>
            <a:r>
              <a:rPr lang="en-US" dirty="0"/>
              <a:t>and others…)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Closed systems </a:t>
            </a:r>
          </a:p>
          <a:p>
            <a:pPr algn="ctr"/>
            <a:r>
              <a:rPr lang="en-US" dirty="0"/>
              <a:t>(bottles</a:t>
            </a:r>
          </a:p>
          <a:p>
            <a:pPr algn="ctr"/>
            <a:r>
              <a:rPr lang="en-US" dirty="0"/>
              <a:t>containers, tanks)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02E26822-FBE5-A771-17F1-FA4B7EB92273}"/>
              </a:ext>
            </a:extLst>
          </p:cNvPr>
          <p:cNvSpPr txBox="1"/>
          <p:nvPr/>
        </p:nvSpPr>
        <p:spPr>
          <a:xfrm>
            <a:off x="1168168" y="417495"/>
            <a:ext cx="1044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Workshop motivation: </a:t>
            </a:r>
          </a:p>
          <a:p>
            <a:r>
              <a:rPr lang="en-US" sz="2000" dirty="0"/>
              <a:t>Provide basis for </a:t>
            </a:r>
            <a:r>
              <a:rPr lang="en-US" sz="2000" dirty="0" err="1"/>
              <a:t>hydrochar</a:t>
            </a:r>
            <a:r>
              <a:rPr lang="en-US" sz="2000" dirty="0"/>
              <a:t> to be included as Negative Emission Technology in carbon markets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B41C29-47CF-E44B-E832-49532B24EB62}"/>
              </a:ext>
            </a:extLst>
          </p:cNvPr>
          <p:cNvSpPr txBox="1"/>
          <p:nvPr/>
        </p:nvSpPr>
        <p:spPr>
          <a:xfrm>
            <a:off x="3195634" y="1232110"/>
            <a:ext cx="801528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Some current standards</a:t>
            </a:r>
          </a:p>
          <a:p>
            <a:pPr algn="just"/>
            <a:endParaRPr lang="en-US" sz="1600" b="1" dirty="0"/>
          </a:p>
          <a:p>
            <a:pPr algn="just"/>
            <a:r>
              <a:rPr lang="en-US" sz="1600" b="1" dirty="0">
                <a:solidFill>
                  <a:srgbClr val="C00000"/>
                </a:solidFill>
              </a:rPr>
              <a:t>1. Isometric Protocol for durable carbon removal through </a:t>
            </a:r>
            <a:r>
              <a:rPr lang="en-US" sz="1600" b="1" dirty="0" err="1">
                <a:solidFill>
                  <a:srgbClr val="FF0000"/>
                </a:solidFill>
              </a:rPr>
              <a:t>BiCRS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(Subsurface Biomass Carbon Removal and Storage)</a:t>
            </a:r>
          </a:p>
          <a:p>
            <a:pPr algn="just"/>
            <a:r>
              <a:rPr lang="en-US" sz="1600" b="1" dirty="0"/>
              <a:t>Purpose: </a:t>
            </a:r>
            <a:r>
              <a:rPr lang="en-US" sz="1600" dirty="0"/>
              <a:t>Methodology to for calculating durable subsurface storage biomass removal </a:t>
            </a:r>
            <a:r>
              <a:rPr lang="en-US" sz="1600" dirty="0">
                <a:highlight>
                  <a:srgbClr val="FFFF00"/>
                </a:highlight>
              </a:rPr>
              <a:t>for 1000 years</a:t>
            </a:r>
            <a:r>
              <a:rPr lang="en-US" sz="1600" dirty="0"/>
              <a:t>; estimate the durable carbon stored during that same time scale; requirements for ensuring storage sites are protected and undisturbed.</a:t>
            </a:r>
          </a:p>
          <a:p>
            <a:pPr algn="just"/>
            <a:r>
              <a:rPr lang="en-US" sz="1600" b="1" dirty="0"/>
              <a:t>Applied to </a:t>
            </a:r>
            <a:r>
              <a:rPr lang="en-US" sz="1600" dirty="0"/>
              <a:t>no marketable forest residue, agricultural crop residue </a:t>
            </a:r>
            <a:r>
              <a:rPr lang="en-US" sz="1600" dirty="0">
                <a:highlight>
                  <a:srgbClr val="FFFF00"/>
                </a:highlight>
              </a:rPr>
              <a:t>or animal waste</a:t>
            </a:r>
            <a:r>
              <a:rPr lang="en-US" sz="1600" dirty="0"/>
              <a:t>. Biomass placed at depths of </a:t>
            </a:r>
            <a:r>
              <a:rPr lang="en-US" sz="1600" dirty="0">
                <a:highlight>
                  <a:srgbClr val="FFFF00"/>
                </a:highlight>
              </a:rPr>
              <a:t>no more than 100 m </a:t>
            </a:r>
            <a:r>
              <a:rPr lang="en-US" sz="1600" dirty="0"/>
              <a:t>below the ground surface.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98726-2C37-6FC3-2801-04B1058A99FF}"/>
              </a:ext>
            </a:extLst>
          </p:cNvPr>
          <p:cNvSpPr txBox="1"/>
          <p:nvPr/>
        </p:nvSpPr>
        <p:spPr>
          <a:xfrm>
            <a:off x="3195634" y="3708719"/>
            <a:ext cx="80152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C00000"/>
                </a:solidFill>
              </a:rPr>
              <a:t>2. Standard for the Certification of Biochar-Based Carbon Sinks (Global Biochar C-Sink Standard 3.0)</a:t>
            </a:r>
          </a:p>
          <a:p>
            <a:pPr algn="just"/>
            <a:r>
              <a:rPr lang="en-US" sz="1600" b="1" dirty="0"/>
              <a:t>Purpose: </a:t>
            </a:r>
            <a:r>
              <a:rPr lang="en-US" sz="1600" dirty="0"/>
              <a:t>Ensure reliable, measurable and durable CDR. It aims making biochar a valid and scalable NET (Negative Emission Technology); it supports the creation of certified </a:t>
            </a:r>
            <a:r>
              <a:rPr lang="en-US" sz="1600" dirty="0">
                <a:highlight>
                  <a:srgbClr val="FFFF00"/>
                </a:highlight>
              </a:rPr>
              <a:t>carbon sink units </a:t>
            </a:r>
            <a:r>
              <a:rPr lang="en-US" sz="1600" dirty="0"/>
              <a:t>that can be used in regulated carbon markets.</a:t>
            </a:r>
          </a:p>
          <a:p>
            <a:pPr algn="just"/>
            <a:r>
              <a:rPr lang="en-US" sz="1600" b="1" dirty="0"/>
              <a:t>Applied to </a:t>
            </a:r>
            <a:r>
              <a:rPr lang="en-US" sz="1600" dirty="0"/>
              <a:t>biochar produced from agricultural and forestry residues,  and industrial by-products. Products classified as: C-35, C-50, C-100 (depending on their stability).</a:t>
            </a:r>
          </a:p>
          <a:p>
            <a:pPr algn="just"/>
            <a:r>
              <a:rPr lang="en-US" sz="1600" dirty="0"/>
              <a:t>Persistent and semi-persistent Aromatic carbon also allows estimating the stability term frame.</a:t>
            </a:r>
          </a:p>
          <a:p>
            <a:pPr algn="just"/>
            <a:r>
              <a:rPr lang="en-US" sz="1600" dirty="0"/>
              <a:t>Biochar has to be safely stored (…) and not applied to soil unless irreversibly bound (</a:t>
            </a:r>
            <a:r>
              <a:rPr lang="en-US" sz="1600" dirty="0">
                <a:highlight>
                  <a:srgbClr val="FFFF00"/>
                </a:highlight>
              </a:rPr>
              <a:t>under roads or concrete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338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7CED9-C384-0953-7787-24C07C8FF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62C8DA0D-2933-77A6-DB30-56612BB60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5" t="55338" r="19235" b="10709"/>
          <a:stretch/>
        </p:blipFill>
        <p:spPr>
          <a:xfrm>
            <a:off x="8984580" y="298001"/>
            <a:ext cx="2464470" cy="242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screenshot of a video conference&#10;&#10;Description automatically generated">
            <a:extLst>
              <a:ext uri="{FF2B5EF4-FFF2-40B4-BE49-F238E27FC236}">
                <a16:creationId xmlns:a16="http://schemas.microsoft.com/office/drawing/2014/main" id="{C7857808-E1AA-381D-6819-490200000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14" b="80281" l="4111" r="275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9" t="39760" r="70726" b="20321"/>
          <a:stretch/>
        </p:blipFill>
        <p:spPr>
          <a:xfrm>
            <a:off x="888583" y="2486333"/>
            <a:ext cx="1939471" cy="18905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BA0271-5EE5-FCE7-037A-932BA1F3ED05}"/>
              </a:ext>
            </a:extLst>
          </p:cNvPr>
          <p:cNvSpPr txBox="1"/>
          <p:nvPr/>
        </p:nvSpPr>
        <p:spPr>
          <a:xfrm>
            <a:off x="1131124" y="4335719"/>
            <a:ext cx="1462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Puro.earth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E0607A-631D-192A-BE2B-6E28795A3C47}"/>
              </a:ext>
            </a:extLst>
          </p:cNvPr>
          <p:cNvSpPr txBox="1"/>
          <p:nvPr/>
        </p:nvSpPr>
        <p:spPr>
          <a:xfrm>
            <a:off x="2849230" y="3635174"/>
            <a:ext cx="82411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9242"/>
                </a:solidFill>
              </a:rPr>
              <a:t>Site preparation :</a:t>
            </a:r>
          </a:p>
          <a:p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Biomass is typically buried in 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trenches or engineered pits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designed to minimize oxygen infiltration</a:t>
            </a:r>
          </a:p>
          <a:p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9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Barriers and Sealing Techniques: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Multiple/diverse layers of physical barriers are used:</a:t>
            </a:r>
          </a:p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Clay liners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Natural or engineered clay (e.g., bentonite) is compacted to reduce gas permeability.</a:t>
            </a:r>
          </a:p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Geomembranes: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High-density polyethylene (HDPE) or similar synthetic liners are installed over the biomass to create an airtight seal.</a:t>
            </a:r>
          </a:p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Compacted soil: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Local soils are pressed over the site to provide structural integrity and limit gas exchange.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sealing,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trench or pit is flushed with an 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inert gas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such as nitrogen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some systems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FDA463-B6E2-80C5-11D2-CDC538230133}"/>
              </a:ext>
            </a:extLst>
          </p:cNvPr>
          <p:cNvSpPr txBox="1"/>
          <p:nvPr/>
        </p:nvSpPr>
        <p:spPr>
          <a:xfrm>
            <a:off x="7061179" y="1251713"/>
            <a:ext cx="2276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low moisture, lignocellulosic biomass</a:t>
            </a:r>
          </a:p>
        </p:txBody>
      </p:sp>
      <p:sp>
        <p:nvSpPr>
          <p:cNvPr id="6" name="Rechteck 5"/>
          <p:cNvSpPr/>
          <p:nvPr/>
        </p:nvSpPr>
        <p:spPr>
          <a:xfrm>
            <a:off x="1348663" y="353472"/>
            <a:ext cx="562115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>
                <a:highlight>
                  <a:srgbClr val="FFFF00"/>
                </a:highlight>
              </a:rPr>
              <a:t>Examples for biomass storage:  Ground</a:t>
            </a:r>
          </a:p>
          <a:p>
            <a:pPr algn="just"/>
            <a:r>
              <a:rPr lang="en-US" sz="2000" dirty="0"/>
              <a:t>Factors affecting long-term sequestration of biomass</a:t>
            </a:r>
          </a:p>
          <a:p>
            <a:pPr algn="just"/>
            <a:r>
              <a:rPr lang="en-US" sz="2000" dirty="0">
                <a:solidFill>
                  <a:srgbClr val="009242"/>
                </a:solidFill>
              </a:rPr>
              <a:t>=&gt; What should be considered for HC storage? </a:t>
            </a:r>
          </a:p>
          <a:p>
            <a:pPr algn="just"/>
            <a:endParaRPr lang="en-US" sz="2000" dirty="0"/>
          </a:p>
        </p:txBody>
      </p:sp>
      <p:sp>
        <p:nvSpPr>
          <p:cNvPr id="8" name="Rechteck 7"/>
          <p:cNvSpPr/>
          <p:nvPr/>
        </p:nvSpPr>
        <p:spPr>
          <a:xfrm>
            <a:off x="2848882" y="2723149"/>
            <a:ext cx="380264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9242"/>
                </a:solidFill>
              </a:rPr>
              <a:t>Biomass selection and preparation:</a:t>
            </a:r>
          </a:p>
          <a:p>
            <a:r>
              <a:rPr lang="en-US" sz="1600" dirty="0"/>
              <a:t>Type of biomass, its moisture content, </a:t>
            </a:r>
          </a:p>
          <a:p>
            <a:r>
              <a:rPr lang="en-US" sz="1600" dirty="0"/>
              <a:t>aggregation, densification possible</a:t>
            </a:r>
          </a:p>
          <a:p>
            <a:endParaRPr lang="de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45833-D415-8111-3C91-0C8589266A92}"/>
              </a:ext>
            </a:extLst>
          </p:cNvPr>
          <p:cNvSpPr txBox="1"/>
          <p:nvPr/>
        </p:nvSpPr>
        <p:spPr>
          <a:xfrm>
            <a:off x="2828054" y="1738467"/>
            <a:ext cx="4818682" cy="838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9242"/>
                </a:solidFill>
              </a:rPr>
              <a:t>Storage conditions: </a:t>
            </a:r>
          </a:p>
          <a:p>
            <a:pPr algn="just"/>
            <a:r>
              <a:rPr lang="en-US" sz="1400" dirty="0"/>
              <a:t>Atmosphere - Anoxic conditions have to be guaranteed to prevent organic matter decomposition by microbial activity</a:t>
            </a:r>
            <a:endParaRPr lang="en-US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5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0567121-3823-3AF0-D597-3FE628BD6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t="19464" r="3447" b="2427"/>
          <a:stretch/>
        </p:blipFill>
        <p:spPr>
          <a:xfrm>
            <a:off x="544086" y="1338352"/>
            <a:ext cx="5492502" cy="27523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8632AA-5B63-8302-E5B4-74CD4B7D189B}"/>
              </a:ext>
            </a:extLst>
          </p:cNvPr>
          <p:cNvSpPr txBox="1"/>
          <p:nvPr/>
        </p:nvSpPr>
        <p:spPr>
          <a:xfrm>
            <a:off x="689609" y="4388226"/>
            <a:ext cx="47967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Chipping, drying, pelleting need more energy in the case of biomass than than in the case of HCs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A less complex burial strategy is also more </a:t>
            </a:r>
            <a:r>
              <a:rPr lang="en-US" sz="1400" dirty="0" err="1"/>
              <a:t>favourable</a:t>
            </a:r>
            <a:r>
              <a:rPr lang="en-US" sz="1400" dirty="0"/>
              <a:t> for HCs (less depth, less exigent inert conditions…)</a:t>
            </a:r>
          </a:p>
        </p:txBody>
      </p:sp>
      <p:pic>
        <p:nvPicPr>
          <p:cNvPr id="8" name="Picture 2" descr="Home - La Veta Inn - A Boutique Hotel Located At The Base Of The ...">
            <a:extLst>
              <a:ext uri="{FF2B5EF4-FFF2-40B4-BE49-F238E27FC236}">
                <a16:creationId xmlns:a16="http://schemas.microsoft.com/office/drawing/2014/main" id="{9F1584CB-38EF-D80A-F588-0CD035C41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268" y="152115"/>
            <a:ext cx="3970597" cy="237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C866B61-B261-0DE8-F876-9BD4E8A688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50000" r="32295" b="18243"/>
          <a:stretch/>
        </p:blipFill>
        <p:spPr>
          <a:xfrm>
            <a:off x="6155414" y="1619186"/>
            <a:ext cx="5714641" cy="1650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1FC0CE-F72E-5836-F962-41A14074A9D4}"/>
              </a:ext>
            </a:extLst>
          </p:cNvPr>
          <p:cNvSpPr txBox="1"/>
          <p:nvPr/>
        </p:nvSpPr>
        <p:spPr>
          <a:xfrm rot="16200000">
            <a:off x="6154030" y="4354663"/>
            <a:ext cx="2049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Woodcache</a:t>
            </a:r>
            <a:r>
              <a:rPr lang="en-US" dirty="0"/>
              <a:t>, pits of 6m depth, </a:t>
            </a:r>
          </a:p>
        </p:txBody>
      </p:sp>
      <p:pic>
        <p:nvPicPr>
          <p:cNvPr id="11" name="Picture 10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A6353C2B-F9E2-A242-1F05-CD636FD1DC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675" y="3552044"/>
            <a:ext cx="3732787" cy="29588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DD7290-47AB-172D-821D-15F29D71621E}"/>
              </a:ext>
            </a:extLst>
          </p:cNvPr>
          <p:cNvSpPr txBox="1"/>
          <p:nvPr/>
        </p:nvSpPr>
        <p:spPr>
          <a:xfrm>
            <a:off x="4961925" y="6196476"/>
            <a:ext cx="29548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Pilot year (2024)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-webkit-standard"/>
              </a:rPr>
              <a:t>: one cell buried, resulting in around 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1 100 t CO₂ removed</a:t>
            </a:r>
            <a:endParaRPr lang="en-US" sz="1200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00AA99-AC63-7264-8D91-A3EFC71BC7F9}"/>
              </a:ext>
            </a:extLst>
          </p:cNvPr>
          <p:cNvSpPr txBox="1"/>
          <p:nvPr/>
        </p:nvSpPr>
        <p:spPr>
          <a:xfrm>
            <a:off x="1018413" y="6196476"/>
            <a:ext cx="313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highlight>
                  <a:srgbClr val="C0C0C0"/>
                </a:highlight>
              </a:rPr>
              <a:t>CDR: Carbon Dioxide Removal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846EEA-DC0B-8783-6F56-DDF7C7D90EAD}"/>
              </a:ext>
            </a:extLst>
          </p:cNvPr>
          <p:cNvSpPr txBox="1"/>
          <p:nvPr/>
        </p:nvSpPr>
        <p:spPr>
          <a:xfrm>
            <a:off x="1018413" y="223931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highlight>
                  <a:srgbClr val="FFFF00"/>
                </a:highlight>
              </a:rPr>
              <a:t>Examples for biomass storage:  Closed systems</a:t>
            </a:r>
          </a:p>
          <a:p>
            <a:pPr algn="just"/>
            <a:r>
              <a:rPr lang="en-US" sz="2000" dirty="0"/>
              <a:t>Factors affecting long-term sequestration of biomass</a:t>
            </a:r>
          </a:p>
          <a:p>
            <a:pPr algn="just"/>
            <a:r>
              <a:rPr lang="en-US" sz="2000" dirty="0">
                <a:solidFill>
                  <a:srgbClr val="009242"/>
                </a:solidFill>
              </a:rPr>
              <a:t>=&gt; What should be considered for HC storage? </a:t>
            </a:r>
          </a:p>
          <a:p>
            <a:pPr algn="just"/>
            <a:r>
              <a:rPr lang="en-US" sz="2000" dirty="0"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303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DA0A088-300C-96D4-D789-FEA3A77D5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917907"/>
              </p:ext>
            </p:extLst>
          </p:nvPr>
        </p:nvGraphicFramePr>
        <p:xfrm>
          <a:off x="285750" y="582732"/>
          <a:ext cx="11401425" cy="5606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189">
                  <a:extLst>
                    <a:ext uri="{9D8B030D-6E8A-4147-A177-3AD203B41FA5}">
                      <a16:colId xmlns:a16="http://schemas.microsoft.com/office/drawing/2014/main" val="3606121832"/>
                    </a:ext>
                  </a:extLst>
                </a:gridCol>
                <a:gridCol w="1757077">
                  <a:extLst>
                    <a:ext uri="{9D8B030D-6E8A-4147-A177-3AD203B41FA5}">
                      <a16:colId xmlns:a16="http://schemas.microsoft.com/office/drawing/2014/main" val="889279873"/>
                    </a:ext>
                  </a:extLst>
                </a:gridCol>
                <a:gridCol w="2631989">
                  <a:extLst>
                    <a:ext uri="{9D8B030D-6E8A-4147-A177-3AD203B41FA5}">
                      <a16:colId xmlns:a16="http://schemas.microsoft.com/office/drawing/2014/main" val="683501869"/>
                    </a:ext>
                  </a:extLst>
                </a:gridCol>
                <a:gridCol w="2716170">
                  <a:extLst>
                    <a:ext uri="{9D8B030D-6E8A-4147-A177-3AD203B41FA5}">
                      <a16:colId xmlns:a16="http://schemas.microsoft.com/office/drawing/2014/main" val="910919710"/>
                    </a:ext>
                  </a:extLst>
                </a:gridCol>
              </a:tblGrid>
              <a:tr h="485781">
                <a:tc>
                  <a:txBody>
                    <a:bodyPr/>
                    <a:lstStyle/>
                    <a:p>
                      <a:r>
                        <a:rPr lang="en-US" sz="1200" dirty="0"/>
                        <a:t>Common stability criteria for biomass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Aspect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Keys and open questions..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001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Ground (depth &lt; 100 m) or</a:t>
                      </a:r>
                    </a:p>
                    <a:p>
                      <a:r>
                        <a:rPr lang="en-US" sz="1200" dirty="0"/>
                        <a:t>Closed systems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Storage conditions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Subsurface? depth? Inert gas feeding?</a:t>
                      </a:r>
                    </a:p>
                    <a:p>
                      <a:r>
                        <a:rPr lang="en-US" sz="1200" dirty="0"/>
                        <a:t>Soil properties?</a:t>
                      </a:r>
                    </a:p>
                    <a:p>
                      <a:r>
                        <a:rPr lang="en-US" sz="1200" dirty="0"/>
                        <a:t>How to guarantee permeability? clay layers?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509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dirty="0">
                          <a:solidFill>
                            <a:srgbClr val="009242"/>
                          </a:solidFill>
                        </a:rPr>
                        <a:t>Periodic inspection or long-term modeling of gas movement and degradation rates (this is made by Tau company at biomass burial) and CO</a:t>
                      </a:r>
                      <a:r>
                        <a:rPr lang="en-US" sz="1200" baseline="-25000" dirty="0">
                          <a:solidFill>
                            <a:srgbClr val="009242"/>
                          </a:solidFill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9242"/>
                          </a:solidFill>
                        </a:rPr>
                        <a:t> or CH</a:t>
                      </a:r>
                      <a:r>
                        <a:rPr lang="en-US" sz="1200" baseline="-25000" dirty="0">
                          <a:solidFill>
                            <a:srgbClr val="009242"/>
                          </a:solidFill>
                        </a:rPr>
                        <a:t>4</a:t>
                      </a:r>
                      <a:r>
                        <a:rPr lang="en-US" sz="1200" dirty="0">
                          <a:solidFill>
                            <a:srgbClr val="009242"/>
                          </a:solidFill>
                        </a:rPr>
                        <a:t> leaking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Monitoring the system emissions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Gas leaking measurements?</a:t>
                      </a:r>
                    </a:p>
                    <a:p>
                      <a:r>
                        <a:rPr lang="en-US" sz="1200" dirty="0"/>
                        <a:t>What equipment? infrared cameras? Respirometry? How often?</a:t>
                      </a:r>
                    </a:p>
                    <a:p>
                      <a:r>
                        <a:rPr lang="en-US" sz="1200" dirty="0"/>
                        <a:t>Gas chromatography?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286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dirty="0">
                          <a:solidFill>
                            <a:srgbClr val="009242"/>
                          </a:solidFill>
                        </a:rPr>
                        <a:t>high %C</a:t>
                      </a:r>
                      <a:r>
                        <a:rPr lang="en-US" sz="1200" baseline="-25000" dirty="0">
                          <a:solidFill>
                            <a:srgbClr val="009242"/>
                          </a:solidFill>
                        </a:rPr>
                        <a:t>org </a:t>
                      </a:r>
                      <a:r>
                        <a:rPr lang="en-US" sz="1200" dirty="0">
                          <a:solidFill>
                            <a:srgbClr val="009242"/>
                          </a:solidFill>
                        </a:rPr>
                        <a:t>? low labile C!</a:t>
                      </a:r>
                      <a:r>
                        <a:rPr lang="en-US" sz="1200" baseline="-25000" dirty="0">
                          <a:solidFill>
                            <a:srgbClr val="009242"/>
                          </a:solidFill>
                        </a:rPr>
                        <a:t>; </a:t>
                      </a:r>
                      <a:r>
                        <a:rPr lang="en-US" sz="1200" dirty="0">
                          <a:solidFill>
                            <a:srgbClr val="009242"/>
                          </a:solidFill>
                        </a:rPr>
                        <a:t>low H/C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HC stability measurements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H/C, H/C</a:t>
                      </a:r>
                      <a:r>
                        <a:rPr lang="en-US" sz="1200" baseline="-25000" dirty="0"/>
                        <a:t>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O/C, N/C?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750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Biomass water content, &lt; 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HC stability measurements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Water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&lt; 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803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Surface reflectance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HC stability measurements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Surface reflectance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76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HC stability measurements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 fractionalization studies; estimation of mineralization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Chemical procedures (oxidation, digestion…), H</a:t>
                      </a:r>
                      <a:r>
                        <a:rPr lang="en-US" sz="1200" baseline="-25000" dirty="0"/>
                        <a:t>2 </a:t>
                      </a:r>
                      <a:r>
                        <a:rPr lang="en-US" sz="1200" dirty="0"/>
                        <a:t>pyrolysis</a:t>
                      </a:r>
                    </a:p>
                    <a:p>
                      <a:r>
                        <a:rPr lang="en-US" sz="1200" dirty="0"/>
                        <a:t>Carbon ash recalcitrance?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56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HC stability measurements*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Properties affecting combustion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Thermal stability (TGA, DSC…), HHV, ash content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312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HC stability measurements*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Changes on chemical surface 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FT-IR, XPS, NMR…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793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Hydrochar stability measurements*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Properties affecting nutrient/mineral mobilization-speciation in soil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P, N, K, Mg..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265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Hydrochar stability measurements*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Textural modifications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Gas adsorption, SEM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91449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658A877-5160-54F6-712F-E21C8651F06D}"/>
              </a:ext>
            </a:extLst>
          </p:cNvPr>
          <p:cNvSpPr txBox="1"/>
          <p:nvPr/>
        </p:nvSpPr>
        <p:spPr>
          <a:xfrm>
            <a:off x="1178102" y="6275268"/>
            <a:ext cx="6550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*Intended to be used for scientific purposes, to get insights about the degradation pathways and how they affect final HC properties (Luo et al., 2025)</a:t>
            </a:r>
          </a:p>
        </p:txBody>
      </p:sp>
      <p:sp>
        <p:nvSpPr>
          <p:cNvPr id="4" name="Rechteck 3"/>
          <p:cNvSpPr/>
          <p:nvPr/>
        </p:nvSpPr>
        <p:spPr>
          <a:xfrm>
            <a:off x="1178102" y="96507"/>
            <a:ext cx="105090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Structuring the protocol for measuring HC stability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503681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327DF38-8FA0-69D9-25F0-C939DA131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34" y="1537080"/>
            <a:ext cx="8287332" cy="4915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D62D62-BE83-ABAF-5C91-60DEA9BD6F96}"/>
              </a:ext>
            </a:extLst>
          </p:cNvPr>
          <p:cNvSpPr txBox="1"/>
          <p:nvPr/>
        </p:nvSpPr>
        <p:spPr>
          <a:xfrm>
            <a:off x="2503419" y="405468"/>
            <a:ext cx="7371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Suggest one highlight for structuring the protocol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5419CC-1D5E-F1FC-BAE9-1E82C2C004DE}"/>
              </a:ext>
            </a:extLst>
          </p:cNvPr>
          <p:cNvSpPr/>
          <p:nvPr/>
        </p:nvSpPr>
        <p:spPr>
          <a:xfrm>
            <a:off x="1878676" y="4106487"/>
            <a:ext cx="1662546" cy="14962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0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9820513" cy="490918"/>
          </a:xfrm>
        </p:spPr>
        <p:txBody>
          <a:bodyPr>
            <a:normAutofit/>
          </a:bodyPr>
          <a:lstStyle/>
          <a:p>
            <a:pPr algn="ctr"/>
            <a:r>
              <a:rPr lang="en-US" sz="20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Discussion the structure of standard protocol for testing HC stability</a:t>
            </a:r>
            <a:endParaRPr lang="de-DE" sz="200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381FE41-F2A9-67B5-4B7B-46145CBFC4EF}"/>
              </a:ext>
            </a:extLst>
          </p:cNvPr>
          <p:cNvSpPr/>
          <p:nvPr/>
        </p:nvSpPr>
        <p:spPr>
          <a:xfrm>
            <a:off x="2017494" y="1699795"/>
            <a:ext cx="7240044" cy="12901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BG1 and BG2 work on Scenario 1: </a:t>
            </a:r>
            <a:r>
              <a:rPr lang="en-US" dirty="0" err="1"/>
              <a:t>subsuface</a:t>
            </a:r>
            <a:r>
              <a:rPr lang="en-US" dirty="0"/>
              <a:t> storage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DBFF0D9-4810-9F5F-0FB0-7311186C2377}"/>
              </a:ext>
            </a:extLst>
          </p:cNvPr>
          <p:cNvSpPr/>
          <p:nvPr/>
        </p:nvSpPr>
        <p:spPr>
          <a:xfrm>
            <a:off x="1937567" y="5285108"/>
            <a:ext cx="7240044" cy="12901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BG3, BG4 and BG5 work on Scenario 1I: closed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893D72-F984-0507-7448-5D640CEA12DA}"/>
              </a:ext>
            </a:extLst>
          </p:cNvPr>
          <p:cNvSpPr txBox="1"/>
          <p:nvPr/>
        </p:nvSpPr>
        <p:spPr>
          <a:xfrm>
            <a:off x="2846649" y="3849638"/>
            <a:ext cx="5581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Storage conditions, HC properties and system monitoring </a:t>
            </a:r>
          </a:p>
          <a:p>
            <a:pPr algn="ctr"/>
            <a:r>
              <a:rPr lang="en-US" dirty="0"/>
              <a:t>are considered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F6977199-AE0C-944D-925C-0DD04DBBE19B}"/>
              </a:ext>
            </a:extLst>
          </p:cNvPr>
          <p:cNvSpPr/>
          <p:nvPr/>
        </p:nvSpPr>
        <p:spPr>
          <a:xfrm>
            <a:off x="5557590" y="4495969"/>
            <a:ext cx="338203" cy="789139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958ACFAA-7AC9-690B-E3FD-09F45B8D78E7}"/>
              </a:ext>
            </a:extLst>
          </p:cNvPr>
          <p:cNvSpPr/>
          <p:nvPr/>
        </p:nvSpPr>
        <p:spPr>
          <a:xfrm rot="10800000">
            <a:off x="5557589" y="3000687"/>
            <a:ext cx="338203" cy="789139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3593C7-E5E5-CBCC-7178-239DD864C1E8}"/>
              </a:ext>
            </a:extLst>
          </p:cNvPr>
          <p:cNvSpPr txBox="1"/>
          <p:nvPr/>
        </p:nvSpPr>
        <p:spPr>
          <a:xfrm>
            <a:off x="8516678" y="3299126"/>
            <a:ext cx="310522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Each group composed of people from different profiles, if possible (research, business, market)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638ADB-5215-FD6C-56AD-0CF384429FFA}"/>
              </a:ext>
            </a:extLst>
          </p:cNvPr>
          <p:cNvSpPr txBox="1"/>
          <p:nvPr/>
        </p:nvSpPr>
        <p:spPr>
          <a:xfrm>
            <a:off x="8516678" y="4132046"/>
            <a:ext cx="310522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Researchers should have different expertise (soil, materials, chemistry..)</a:t>
            </a:r>
          </a:p>
        </p:txBody>
      </p:sp>
    </p:spTree>
    <p:extLst>
      <p:ext uri="{BB962C8B-B14F-4D97-AF65-F5344CB8AC3E}">
        <p14:creationId xmlns:p14="http://schemas.microsoft.com/office/powerpoint/2010/main" val="1251869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document&#10;&#10;Description automatically generated">
            <a:extLst>
              <a:ext uri="{FF2B5EF4-FFF2-40B4-BE49-F238E27FC236}">
                <a16:creationId xmlns:a16="http://schemas.microsoft.com/office/drawing/2014/main" id="{E7A66669-C648-ABAF-55B7-343374D34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87" y="1529733"/>
            <a:ext cx="7016613" cy="49775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7ACC2F-FA68-1917-F2C7-C1D25CA4EE11}"/>
              </a:ext>
            </a:extLst>
          </p:cNvPr>
          <p:cNvSpPr txBox="1"/>
          <p:nvPr/>
        </p:nvSpPr>
        <p:spPr>
          <a:xfrm>
            <a:off x="888311" y="2856258"/>
            <a:ext cx="43098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properties should we measure?</a:t>
            </a:r>
          </a:p>
          <a:p>
            <a:endParaRPr lang="en-US" dirty="0"/>
          </a:p>
          <a:p>
            <a:r>
              <a:rPr lang="en-US" dirty="0"/>
              <a:t>How to design the storage places?</a:t>
            </a:r>
          </a:p>
          <a:p>
            <a:endParaRPr lang="en-US" dirty="0"/>
          </a:p>
          <a:p>
            <a:r>
              <a:rPr lang="en-US" dirty="0"/>
              <a:t>When and how?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FA7ACC2F-FA68-1917-F2C7-C1D25CA4EE11}"/>
              </a:ext>
            </a:extLst>
          </p:cNvPr>
          <p:cNvSpPr txBox="1"/>
          <p:nvPr/>
        </p:nvSpPr>
        <p:spPr>
          <a:xfrm>
            <a:off x="1180563" y="821847"/>
            <a:ext cx="10372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Output from our common stability measurements:</a:t>
            </a:r>
          </a:p>
          <a:p>
            <a:r>
              <a:rPr lang="en-US" sz="2000" dirty="0"/>
              <a:t>Sharing results to broaden basis knowledge on hydrochars from variety of feedstocks 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84846EEA-DC0B-8783-6F56-DDF7C7D90EAD}"/>
              </a:ext>
            </a:extLst>
          </p:cNvPr>
          <p:cNvSpPr txBox="1"/>
          <p:nvPr/>
        </p:nvSpPr>
        <p:spPr>
          <a:xfrm>
            <a:off x="1180563" y="351979"/>
            <a:ext cx="97624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highlight>
                  <a:srgbClr val="FFFF00"/>
                </a:highlight>
              </a:rPr>
              <a:t>Future goal:  Test the protocol </a:t>
            </a:r>
            <a:r>
              <a:rPr lang="en-US" sz="2000" dirty="0">
                <a:highlight>
                  <a:srgbClr val="FFFF00"/>
                </a:highlight>
                <a:sym typeface="Wingdings" panose="05000000000000000000" pitchFamily="2" charset="2"/>
              </a:rPr>
              <a:t> Collect data</a:t>
            </a:r>
            <a:endParaRPr lang="en-US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024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2B3AF-73AD-4A18-04AE-EF08A6858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590BF-7533-F6EF-1534-ACEAAE617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3394" y="1585763"/>
            <a:ext cx="3788767" cy="184323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Workshop: Toward a Common Protocol for Testing Carbon Stability of Hydrochar </a:t>
            </a:r>
            <a:endParaRPr lang="es-ES"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A0A81B-259C-AD92-6962-F56336ED6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0264" y="4524047"/>
            <a:ext cx="2487988" cy="49071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s-ES" dirty="0" err="1"/>
              <a:t>Postdam</a:t>
            </a:r>
            <a:r>
              <a:rPr lang="es-ES" dirty="0"/>
              <a:t>, </a:t>
            </a:r>
          </a:p>
          <a:p>
            <a:pPr algn="l"/>
            <a:r>
              <a:rPr lang="es-ES" dirty="0"/>
              <a:t>17</a:t>
            </a:r>
            <a:r>
              <a:rPr lang="es-ES" baseline="30000" dirty="0"/>
              <a:t>th</a:t>
            </a:r>
            <a:r>
              <a:rPr lang="es-ES" dirty="0"/>
              <a:t> </a:t>
            </a:r>
            <a:r>
              <a:rPr lang="es-ES" dirty="0" err="1"/>
              <a:t>July</a:t>
            </a:r>
            <a:r>
              <a:rPr lang="es-ES" dirty="0"/>
              <a:t> 2025</a:t>
            </a:r>
          </a:p>
        </p:txBody>
      </p:sp>
      <p:pic>
        <p:nvPicPr>
          <p:cNvPr id="4" name="Picture 3" descr="Concepto genético abstracto">
            <a:extLst>
              <a:ext uri="{FF2B5EF4-FFF2-40B4-BE49-F238E27FC236}">
                <a16:creationId xmlns:a16="http://schemas.microsoft.com/office/drawing/2014/main" id="{D636A178-D455-1846-04FC-5C311B89B5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19" r="-2" b="-2"/>
          <a:stretch>
            <a:fillRect/>
          </a:stretch>
        </p:blipFill>
        <p:spPr>
          <a:xfrm>
            <a:off x="2" y="10"/>
            <a:ext cx="736775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2407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1607</Words>
  <Application>Microsoft Office PowerPoint</Application>
  <PresentationFormat>Panorámica</PresentationFormat>
  <Paragraphs>175</Paragraphs>
  <Slides>11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Gill Sans MT</vt:lpstr>
      <vt:lpstr>Helvetica</vt:lpstr>
      <vt:lpstr>Impact</vt:lpstr>
      <vt:lpstr>-webkit-standard</vt:lpstr>
      <vt:lpstr>Wingdings</vt:lpstr>
      <vt:lpstr>Badge</vt:lpstr>
      <vt:lpstr>Workshop: Toward a Common Protocol for Testing Carbon Stability of Hydrochar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Discussion the structure of standard protocol for testing HC stability</vt:lpstr>
      <vt:lpstr>Presentación de PowerPoint</vt:lpstr>
      <vt:lpstr>Workshop: Toward a Common Protocol for Testing Carbon Stability of Hydrochar </vt:lpstr>
      <vt:lpstr>Presentación de PowerPoint</vt:lpstr>
      <vt:lpstr>Workshop: Toward a Common Protocol for Testing Carbon Stability of Hydrochar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Workshop: Toward a Common Protocol for Testing Carbon Stability of Hydrochar</dc:title>
  <dc:creator>Silvia Román Suero</dc:creator>
  <cp:lastModifiedBy>Silvia Román Suero</cp:lastModifiedBy>
  <cp:revision>41</cp:revision>
  <dcterms:created xsi:type="dcterms:W3CDTF">2025-07-08T17:50:59Z</dcterms:created>
  <dcterms:modified xsi:type="dcterms:W3CDTF">2026-02-27T12:25:32Z</dcterms:modified>
</cp:coreProperties>
</file>