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74" r:id="rId3"/>
    <p:sldId id="271" r:id="rId4"/>
    <p:sldId id="272" r:id="rId5"/>
    <p:sldId id="275" r:id="rId6"/>
    <p:sldId id="273"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bra, Judy" initials="LJ" lastIdx="15" clrIdx="0">
    <p:extLst>
      <p:ext uri="{19B8F6BF-5375-455C-9EA6-DF929625EA0E}">
        <p15:presenceInfo xmlns:p15="http://schemas.microsoft.com/office/powerpoint/2012/main" userId="S-1-5-21-98855894-1852202210-78262646-142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242"/>
    <a:srgbClr val="9F6C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755" autoAdjust="0"/>
  </p:normalViewPr>
  <p:slideViewPr>
    <p:cSldViewPr snapToGrid="0">
      <p:cViewPr varScale="1">
        <p:scale>
          <a:sx n="76" d="100"/>
          <a:sy n="76" d="100"/>
        </p:scale>
        <p:origin x="2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5-07-15T15:34:08.366" idx="12">
    <p:pos x="10" y="10"/>
    <p:text>when you say "ground" do you mean without any coverings, liners, etc?</p:text>
    <p:extLst>
      <p:ext uri="{C676402C-5697-4E1C-873F-D02D1690AC5C}">
        <p15:threadingInfo xmlns:p15="http://schemas.microsoft.com/office/powerpoint/2012/main" timeZoneBias="-120"/>
      </p:ext>
    </p:extLst>
  </p:cm>
  <p:cm authorId="1" dt="2025-07-15T15:35:29.649" idx="13">
    <p:pos x="10" y="146"/>
    <p:text>In the Isometric protocol they talk about burial- "The burial site must consist of multiple impermeable layers, including, at a minimum, a synthetic liner consistent with durability claims and compacted earthen material with the hydraulic conductivity specifications outlined in Section 5.1."</p:text>
    <p:extLst>
      <p:ext uri="{C676402C-5697-4E1C-873F-D02D1690AC5C}">
        <p15:threadingInfo xmlns:p15="http://schemas.microsoft.com/office/powerpoint/2012/main" timeZoneBias="-120">
          <p15:parentCm authorId="1" idx="12"/>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5-07-15T15:34:08.366" idx="12">
    <p:pos x="10" y="10"/>
    <p:text>when you say "ground" do you mean without any coverings, liners, etc?</p:text>
    <p:extLst>
      <p:ext uri="{C676402C-5697-4E1C-873F-D02D1690AC5C}">
        <p15:threadingInfo xmlns:p15="http://schemas.microsoft.com/office/powerpoint/2012/main" timeZoneBias="-120"/>
      </p:ext>
    </p:extLst>
  </p:cm>
  <p:cm authorId="1" dt="2025-07-15T15:35:29.649" idx="13">
    <p:pos x="10" y="146"/>
    <p:text>In the Isometric protocol they talk about burial- "The burial site must consist of multiple impermeable layers, including, at a minimum, a synthetic liner consistent with durability claims and compacted earthen material with the hydraulic conductivity specifications outlined in Section 5.1."</p:text>
    <p:extLst>
      <p:ext uri="{C676402C-5697-4E1C-873F-D02D1690AC5C}">
        <p15:threadingInfo xmlns:p15="http://schemas.microsoft.com/office/powerpoint/2012/main" timeZoneBias="-120">
          <p15:parentCm authorId="1" idx="12"/>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DD646C-62C3-2E40-BA41-296AADDBC621}" type="datetimeFigureOut">
              <a:rPr lang="en-US" smtClean="0"/>
              <a:t>7/17/2025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1F406-885C-DC4D-B181-B5F9F5D8696D}" type="slidenum">
              <a:rPr lang="en-US" smtClean="0"/>
              <a:t>‹Nr.›</a:t>
            </a:fld>
            <a:endParaRPr lang="en-US"/>
          </a:p>
        </p:txBody>
      </p:sp>
    </p:spTree>
    <p:extLst>
      <p:ext uri="{BB962C8B-B14F-4D97-AF65-F5344CB8AC3E}">
        <p14:creationId xmlns:p14="http://schemas.microsoft.com/office/powerpoint/2010/main" val="2904611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a:t>
            </a:r>
            <a:r>
              <a:rPr lang="en-US" sz="1200" dirty="0" smtClean="0"/>
              <a:t>The aim of this Regulation is to develop a voluntary Union certification framework for permanent carbon removals, carbon farming and carbon storage in products (the ‘Union certification framework’), with a view to facilitating and encouraging the uptake of high-quality carbon removals and soil emission reductions, in full respect of the Union’s biodiversity and the zero-pollution objectives, as a complement to sustained emission reductions across all sectors.</a:t>
            </a:r>
          </a:p>
          <a:p>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The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CO2-capture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will </a:t>
            </a:r>
            <a:r>
              <a:rPr lang="de-DE" sz="1200" kern="1200" dirty="0" err="1" smtClean="0">
                <a:solidFill>
                  <a:schemeClr val="tx1"/>
                </a:solidFill>
                <a:effectLst/>
                <a:latin typeface="+mn-lt"/>
                <a:ea typeface="+mn-ea"/>
                <a:cs typeface="+mn-cs"/>
              </a:rPr>
              <a:t>allow</a:t>
            </a:r>
            <a:r>
              <a:rPr lang="de-DE" sz="1200" kern="1200" dirty="0" smtClean="0">
                <a:solidFill>
                  <a:schemeClr val="tx1"/>
                </a:solidFill>
                <a:effectLst/>
                <a:latin typeface="+mn-lt"/>
                <a:ea typeface="+mn-ea"/>
                <a:cs typeface="+mn-cs"/>
              </a:rPr>
              <a:t> open </a:t>
            </a:r>
            <a:r>
              <a:rPr lang="de-DE" sz="1200" kern="1200" dirty="0" err="1" smtClean="0">
                <a:solidFill>
                  <a:schemeClr val="tx1"/>
                </a:solidFill>
                <a:effectLst/>
                <a:latin typeface="+mn-lt"/>
                <a:ea typeface="+mn-ea"/>
                <a:cs typeface="+mn-cs"/>
              </a:rPr>
              <a:t>competition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Biochars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pyrolysis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particular</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already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energy-saving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In </a:t>
            </a:r>
            <a:r>
              <a:rPr lang="de-DE" sz="1200" kern="1200" dirty="0" err="1" smtClean="0">
                <a:solidFill>
                  <a:schemeClr val="tx1"/>
                </a:solidFill>
                <a:effectLst/>
                <a:latin typeface="+mn-lt"/>
                <a:ea typeface="+mn-ea"/>
                <a:cs typeface="+mn-cs"/>
              </a:rPr>
              <a:t>addition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conversion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sector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processes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renewable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further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essential in </a:t>
            </a:r>
            <a:r>
              <a:rPr lang="de-DE" sz="1200" kern="1200" dirty="0" err="1" smtClean="0">
                <a:solidFill>
                  <a:schemeClr val="tx1"/>
                </a:solidFill>
                <a:effectLst/>
                <a:latin typeface="+mn-lt"/>
                <a:ea typeface="+mn-ea"/>
                <a:cs typeface="+mn-cs"/>
              </a:rPr>
              <a:t>order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achieve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global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targets</a:t>
            </a:r>
            <a:r>
              <a:rPr lang="de-DE" sz="1200" kern="1200" dirty="0" smtClean="0">
                <a:solidFill>
                  <a:schemeClr val="tx1"/>
                </a:solidFill>
                <a:effectLst/>
                <a:latin typeface="+mn-lt"/>
                <a:ea typeface="+mn-ea"/>
                <a:cs typeface="+mn-cs"/>
              </a:rPr>
              <a:t> (IPCC </a:t>
            </a:r>
            <a:r>
              <a:rPr lang="de-DE" sz="1200" kern="1200" dirty="0" err="1" smtClean="0">
                <a:solidFill>
                  <a:schemeClr val="tx1"/>
                </a:solidFill>
                <a:effectLst/>
                <a:latin typeface="+mn-lt"/>
                <a:ea typeface="+mn-ea"/>
                <a:cs typeface="+mn-cs"/>
              </a:rPr>
              <a:t>Sixth</a:t>
            </a:r>
            <a:r>
              <a:rPr lang="de-DE" sz="1200" kern="1200" dirty="0" smtClean="0">
                <a:solidFill>
                  <a:schemeClr val="tx1"/>
                </a:solidFill>
                <a:effectLst/>
                <a:latin typeface="+mn-lt"/>
                <a:ea typeface="+mn-ea"/>
                <a:cs typeface="+mn-cs"/>
              </a:rPr>
              <a:t> Assessment Report AR6, 2023)</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New </a:t>
            </a:r>
            <a:r>
              <a:rPr lang="de-DE" sz="1200" kern="1200" dirty="0" err="1" smtClean="0">
                <a:solidFill>
                  <a:schemeClr val="tx1"/>
                </a:solidFill>
                <a:effectLst/>
                <a:latin typeface="+mn-lt"/>
                <a:ea typeface="+mn-ea"/>
                <a:cs typeface="+mn-cs"/>
              </a:rPr>
              <a:t>Era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Carbon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The Game-</a:t>
            </a:r>
            <a:r>
              <a:rPr lang="de-DE" sz="1200" kern="1200" dirty="0" err="1" smtClean="0">
                <a:solidFill>
                  <a:schemeClr val="tx1"/>
                </a:solidFill>
                <a:effectLst/>
                <a:latin typeface="+mn-lt"/>
                <a:ea typeface="+mn-ea"/>
                <a:cs typeface="+mn-cs"/>
              </a:rPr>
              <a:t>Changing</a:t>
            </a:r>
            <a:r>
              <a:rPr lang="de-DE" sz="1200" kern="1200" dirty="0" smtClean="0">
                <a:solidFill>
                  <a:schemeClr val="tx1"/>
                </a:solidFill>
                <a:effectLst/>
                <a:latin typeface="+mn-lt"/>
                <a:ea typeface="+mn-ea"/>
                <a:cs typeface="+mn-cs"/>
              </a:rPr>
              <a:t> Potential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The European Union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Germany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taking</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leap</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forward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fight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against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introduction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regulation</a:t>
            </a:r>
            <a:r>
              <a:rPr lang="de-DE" sz="1200" kern="1200" dirty="0" smtClean="0">
                <a:solidFill>
                  <a:schemeClr val="tx1"/>
                </a:solidFill>
                <a:effectLst/>
                <a:latin typeface="+mn-lt"/>
                <a:ea typeface="+mn-ea"/>
                <a:cs typeface="+mn-cs"/>
              </a:rPr>
              <a:t> 2024/3012, a </a:t>
            </a:r>
            <a:r>
              <a:rPr lang="de-DE" sz="1200" kern="1200" dirty="0" err="1" smtClean="0">
                <a:solidFill>
                  <a:schemeClr val="tx1"/>
                </a:solidFill>
                <a:effectLst/>
                <a:latin typeface="+mn-lt"/>
                <a:ea typeface="+mn-ea"/>
                <a:cs typeface="+mn-cs"/>
              </a:rPr>
              <a:t>dynamic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competitive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emerging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drive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HTC,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method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stands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ready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transform</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sequestration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 cleaner, </a:t>
            </a:r>
            <a:r>
              <a:rPr lang="de-DE" sz="1200" kern="1200" dirty="0" err="1" smtClean="0">
                <a:solidFill>
                  <a:schemeClr val="tx1"/>
                </a:solidFill>
                <a:effectLst/>
                <a:latin typeface="+mn-lt"/>
                <a:ea typeface="+mn-ea"/>
                <a:cs typeface="+mn-cs"/>
              </a:rPr>
              <a:t>greener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a:t>
            </a:r>
            <a:r>
              <a:rPr lang="de-DE" sz="1200" kern="1200" dirty="0" err="1" smtClean="0">
                <a:solidFill>
                  <a:schemeClr val="tx1"/>
                </a:solidFill>
                <a:effectLst/>
                <a:latin typeface="+mn-lt"/>
                <a:ea typeface="+mn-ea"/>
                <a:cs typeface="+mn-cs"/>
              </a:rPr>
              <a:t>Pioneering</a:t>
            </a:r>
            <a:r>
              <a:rPr lang="de-DE" sz="1200" kern="1200" dirty="0" smtClean="0">
                <a:solidFill>
                  <a:schemeClr val="tx1"/>
                </a:solidFill>
                <a:effectLst/>
                <a:latin typeface="+mn-lt"/>
                <a:ea typeface="+mn-ea"/>
                <a:cs typeface="+mn-cs"/>
              </a:rPr>
              <a:t> Legal Framework</a:t>
            </a:r>
          </a:p>
          <a:p>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time,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dioxide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(CDR) will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governed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embraces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neutrality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maintaining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rigorous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criteria</a:t>
            </a:r>
            <a:r>
              <a:rPr lang="de-DE" sz="1200" kern="1200" dirty="0" smtClean="0">
                <a:solidFill>
                  <a:schemeClr val="tx1"/>
                </a:solidFill>
                <a:effectLst/>
                <a:latin typeface="+mn-lt"/>
                <a:ea typeface="+mn-ea"/>
                <a:cs typeface="+mn-cs"/>
              </a:rPr>
              <a:t>. These </a:t>
            </a:r>
            <a:r>
              <a:rPr lang="de-DE" sz="1200" kern="1200" dirty="0" err="1" smtClean="0">
                <a:solidFill>
                  <a:schemeClr val="tx1"/>
                </a:solidFill>
                <a:effectLst/>
                <a:latin typeface="+mn-lt"/>
                <a:ea typeface="+mn-ea"/>
                <a:cs typeface="+mn-cs"/>
              </a:rPr>
              <a:t>include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Precise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quantification</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ensuring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Additionality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guaranteeing</a:t>
            </a:r>
            <a:r>
              <a:rPr lang="de-DE" sz="1200" kern="1200" dirty="0" smtClean="0">
                <a:solidFill>
                  <a:schemeClr val="tx1"/>
                </a:solidFill>
                <a:effectLst/>
                <a:latin typeface="+mn-lt"/>
                <a:ea typeface="+mn-ea"/>
                <a:cs typeface="+mn-cs"/>
              </a:rPr>
              <a:t> real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beyond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commitments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Long-term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securing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safely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generations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Sustainability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prioritizing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environmentally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responsible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Breakthrough</a:t>
            </a:r>
            <a:r>
              <a:rPr lang="de-DE" sz="1200" kern="1200" dirty="0" smtClean="0">
                <a:solidFill>
                  <a:schemeClr val="tx1"/>
                </a:solidFill>
                <a:effectLst/>
                <a:latin typeface="+mn-lt"/>
                <a:ea typeface="+mn-ea"/>
                <a:cs typeface="+mn-cs"/>
              </a:rPr>
              <a:t> in CO2 Sequestration HTC </a:t>
            </a:r>
            <a:r>
              <a:rPr lang="de-DE" sz="1200" kern="1200" dirty="0" err="1" smtClean="0">
                <a:solidFill>
                  <a:schemeClr val="tx1"/>
                </a:solidFill>
                <a:effectLst/>
                <a:latin typeface="+mn-lt"/>
                <a:ea typeface="+mn-ea"/>
                <a:cs typeface="+mn-cs"/>
              </a:rPr>
              <a:t>offers</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unparalleled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utilizing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would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otherwise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contribute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Here’s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why</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 game-</a:t>
            </a:r>
            <a:r>
              <a:rPr lang="de-DE" sz="1200" kern="1200" dirty="0" err="1" smtClean="0">
                <a:solidFill>
                  <a:schemeClr val="tx1"/>
                </a:solidFill>
                <a:effectLst/>
                <a:latin typeface="+mn-lt"/>
                <a:ea typeface="+mn-ea"/>
                <a:cs typeface="+mn-cs"/>
              </a:rPr>
              <a:t>changer</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Transparent CO2 Storage – The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produced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through</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binds</a:t>
            </a:r>
            <a:r>
              <a:rPr lang="de-DE" sz="1200" kern="1200" dirty="0" smtClean="0">
                <a:solidFill>
                  <a:schemeClr val="tx1"/>
                </a:solidFill>
                <a:effectLst/>
                <a:latin typeface="+mn-lt"/>
                <a:ea typeface="+mn-ea"/>
                <a:cs typeface="+mn-cs"/>
              </a:rPr>
              <a:t> CO2 in a </a:t>
            </a:r>
            <a:r>
              <a:rPr lang="de-DE" sz="1200" kern="1200" dirty="0" err="1" smtClean="0">
                <a:solidFill>
                  <a:schemeClr val="tx1"/>
                </a:solidFill>
                <a:effectLst/>
                <a:latin typeface="+mn-lt"/>
                <a:ea typeface="+mn-ea"/>
                <a:cs typeface="+mn-cs"/>
              </a:rPr>
              <a:t>stable</a:t>
            </a:r>
            <a:r>
              <a:rPr lang="de-DE" sz="1200" kern="1200" dirty="0" smtClean="0">
                <a:solidFill>
                  <a:schemeClr val="tx1"/>
                </a:solidFill>
                <a:effectLst/>
                <a:latin typeface="+mn-lt"/>
                <a:ea typeface="+mn-ea"/>
                <a:cs typeface="+mn-cs"/>
              </a:rPr>
              <a:t> form </a:t>
            </a:r>
            <a:r>
              <a:rPr lang="de-DE" sz="1200" kern="1200" dirty="0" err="1" smtClean="0">
                <a:solidFill>
                  <a:schemeClr val="tx1"/>
                </a:solidFill>
                <a:effectLst/>
                <a:latin typeface="+mn-lt"/>
                <a:ea typeface="+mn-ea"/>
                <a:cs typeface="+mn-cs"/>
              </a:rPr>
              <a:t>alike</a:t>
            </a:r>
            <a:r>
              <a:rPr lang="de-DE" sz="1200" kern="1200" dirty="0" smtClean="0">
                <a:solidFill>
                  <a:schemeClr val="tx1"/>
                </a:solidFill>
                <a:effectLst/>
                <a:latin typeface="+mn-lt"/>
                <a:ea typeface="+mn-ea"/>
                <a:cs typeface="+mn-cs"/>
              </a:rPr>
              <a:t> Lignite, </a:t>
            </a:r>
            <a:r>
              <a:rPr lang="de-DE" sz="1200" kern="1200" dirty="0" err="1" smtClean="0">
                <a:solidFill>
                  <a:schemeClr val="tx1"/>
                </a:solidFill>
                <a:effectLst/>
                <a:latin typeface="+mn-lt"/>
                <a:ea typeface="+mn-ea"/>
                <a:cs typeface="+mn-cs"/>
              </a:rPr>
              <a:t>allowing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long</a:t>
            </a:r>
            <a:r>
              <a:rPr lang="de-DE" sz="1200" kern="1200" dirty="0" smtClean="0">
                <a:solidFill>
                  <a:schemeClr val="tx1"/>
                </a:solidFill>
                <a:effectLst/>
                <a:latin typeface="+mn-lt"/>
                <a:ea typeface="+mn-ea"/>
                <a:cs typeface="+mn-cs"/>
              </a:rPr>
              <a:t>-term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fossil </a:t>
            </a:r>
            <a:r>
              <a:rPr lang="de-DE" sz="1200" kern="1200" dirty="0" err="1" smtClean="0">
                <a:solidFill>
                  <a:schemeClr val="tx1"/>
                </a:solidFill>
                <a:effectLst/>
                <a:latin typeface="+mn-lt"/>
                <a:ea typeface="+mn-ea"/>
                <a:cs typeface="+mn-cs"/>
              </a:rPr>
              <a:t>coal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deposits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monitoring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verification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waste</a:t>
            </a:r>
            <a:r>
              <a:rPr lang="de-DE" sz="1200" kern="1200" dirty="0" smtClean="0">
                <a:solidFill>
                  <a:schemeClr val="tx1"/>
                </a:solidFill>
                <a:effectLst/>
                <a:latin typeface="+mn-lt"/>
                <a:ea typeface="+mn-ea"/>
                <a:cs typeface="+mn-cs"/>
              </a:rPr>
              <a:t> like </a:t>
            </a:r>
            <a:r>
              <a:rPr lang="de-DE" sz="1200" kern="1200" dirty="0" err="1" smtClean="0">
                <a:solidFill>
                  <a:schemeClr val="tx1"/>
                </a:solidFill>
                <a:effectLst/>
                <a:latin typeface="+mn-lt"/>
                <a:ea typeface="+mn-ea"/>
                <a:cs typeface="+mn-cs"/>
              </a:rPr>
              <a:t>manure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sewage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sludge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digestates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biowaste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prevents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release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harmful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gases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methane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oxide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Unrivaled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Efficiency – HTC </a:t>
            </a:r>
            <a:r>
              <a:rPr lang="de-DE" sz="1200" kern="1200" dirty="0" err="1" smtClean="0">
                <a:solidFill>
                  <a:schemeClr val="tx1"/>
                </a:solidFill>
                <a:effectLst/>
                <a:latin typeface="+mn-lt"/>
                <a:ea typeface="+mn-ea"/>
                <a:cs typeface="+mn-cs"/>
              </a:rPr>
              <a:t>requires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only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fraction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per ton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compared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direct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air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(DAC), </a:t>
            </a:r>
            <a:r>
              <a:rPr lang="de-DE" sz="1200" kern="1200" dirty="0" err="1" smtClean="0">
                <a:solidFill>
                  <a:schemeClr val="tx1"/>
                </a:solidFill>
                <a:effectLst/>
                <a:latin typeface="+mn-lt"/>
                <a:ea typeface="+mn-ea"/>
                <a:cs typeface="+mn-cs"/>
              </a:rPr>
              <a:t>making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economically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Enhanced </a:t>
            </a:r>
            <a:r>
              <a:rPr lang="de-DE" sz="1200" kern="1200" dirty="0" err="1" smtClean="0">
                <a:solidFill>
                  <a:schemeClr val="tx1"/>
                </a:solidFill>
                <a:effectLst/>
                <a:latin typeface="+mn-lt"/>
                <a:ea typeface="+mn-ea"/>
                <a:cs typeface="+mn-cs"/>
              </a:rPr>
              <a:t>Circular</a:t>
            </a:r>
            <a:r>
              <a:rPr lang="de-DE" sz="1200" kern="1200" dirty="0" smtClean="0">
                <a:solidFill>
                  <a:schemeClr val="tx1"/>
                </a:solidFill>
                <a:effectLst/>
                <a:latin typeface="+mn-lt"/>
                <a:ea typeface="+mn-ea"/>
                <a:cs typeface="+mn-cs"/>
              </a:rPr>
              <a:t> Economy – </a:t>
            </a:r>
            <a:r>
              <a:rPr lang="de-DE" sz="1200" kern="1200" dirty="0" err="1" smtClean="0">
                <a:solidFill>
                  <a:schemeClr val="tx1"/>
                </a:solidFill>
                <a:effectLst/>
                <a:latin typeface="+mn-lt"/>
                <a:ea typeface="+mn-ea"/>
                <a:cs typeface="+mn-cs"/>
              </a:rPr>
              <a:t>Nutrients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nitrogen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phosphorus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extracted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process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repurposed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regenerative </a:t>
            </a:r>
            <a:r>
              <a:rPr lang="de-DE" sz="1200" kern="1200" dirty="0" err="1" smtClean="0">
                <a:solidFill>
                  <a:schemeClr val="tx1"/>
                </a:solidFill>
                <a:effectLst/>
                <a:latin typeface="+mn-lt"/>
                <a:ea typeface="+mn-ea"/>
                <a:cs typeface="+mn-cs"/>
              </a:rPr>
              <a:t>fertilizers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supporting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agriculture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Decentralized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Scalable</a:t>
            </a:r>
            <a:r>
              <a:rPr lang="de-DE" sz="1200" kern="1200" dirty="0" smtClean="0">
                <a:solidFill>
                  <a:schemeClr val="tx1"/>
                </a:solidFill>
                <a:effectLst/>
                <a:latin typeface="+mn-lt"/>
                <a:ea typeface="+mn-ea"/>
                <a:cs typeface="+mn-cs"/>
              </a:rPr>
              <a:t> – HTC </a:t>
            </a:r>
            <a:r>
              <a:rPr lang="de-DE" sz="1200" kern="1200" dirty="0" err="1" smtClean="0">
                <a:solidFill>
                  <a:schemeClr val="tx1"/>
                </a:solidFill>
                <a:effectLst/>
                <a:latin typeface="+mn-lt"/>
                <a:ea typeface="+mn-ea"/>
                <a:cs typeface="+mn-cs"/>
              </a:rPr>
              <a:t>installations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deployed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regionally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minimizing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transportation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reinforcing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economies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err="1" smtClean="0">
                <a:solidFill>
                  <a:schemeClr val="tx1"/>
                </a:solidFill>
                <a:effectLst/>
                <a:latin typeface="+mn-lt"/>
                <a:ea typeface="+mn-ea"/>
                <a:cs typeface="+mn-cs"/>
              </a:rPr>
              <a:t>Seizing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 Call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Action The time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 robust </a:t>
            </a:r>
            <a:r>
              <a:rPr lang="de-DE" sz="1200" kern="1200" dirty="0" err="1" smtClean="0">
                <a:solidFill>
                  <a:schemeClr val="tx1"/>
                </a:solidFill>
                <a:effectLst/>
                <a:latin typeface="+mn-lt"/>
                <a:ea typeface="+mn-ea"/>
                <a:cs typeface="+mn-cs"/>
              </a:rPr>
              <a:t>regulatory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businesses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policymakers</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rally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behind</a:t>
            </a:r>
            <a:r>
              <a:rPr lang="de-DE" sz="1200" kern="1200" dirty="0" smtClean="0">
                <a:solidFill>
                  <a:schemeClr val="tx1"/>
                </a:solidFill>
                <a:effectLst/>
                <a:latin typeface="+mn-lt"/>
                <a:ea typeface="+mn-ea"/>
                <a:cs typeface="+mn-cs"/>
              </a:rPr>
              <a:t> innovative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like HTC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unlock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possibilities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Even </a:t>
            </a:r>
            <a:r>
              <a:rPr lang="de-DE" sz="1200" kern="1200" dirty="0" err="1" smtClean="0">
                <a:solidFill>
                  <a:schemeClr val="tx1"/>
                </a:solidFill>
                <a:effectLst/>
                <a:latin typeface="+mn-lt"/>
                <a:ea typeface="+mn-ea"/>
                <a:cs typeface="+mn-cs"/>
              </a:rPr>
              <a:t>if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some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political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actors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deny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physics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not </a:t>
            </a:r>
            <a:r>
              <a:rPr lang="de-DE" sz="1200" kern="1200" dirty="0" err="1" smtClean="0">
                <a:solidFill>
                  <a:schemeClr val="tx1"/>
                </a:solidFill>
                <a:effectLst/>
                <a:latin typeface="+mn-lt"/>
                <a:ea typeface="+mn-ea"/>
                <a:cs typeface="+mn-cs"/>
              </a:rPr>
              <a:t>impressed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continuing</a:t>
            </a:r>
            <a:r>
              <a:rPr lang="de-DE" sz="1200" kern="1200" dirty="0" smtClean="0">
                <a:solidFill>
                  <a:schemeClr val="tx1"/>
                </a:solidFill>
                <a:effectLst/>
                <a:latin typeface="+mn-lt"/>
                <a:ea typeface="+mn-ea"/>
                <a:cs typeface="+mn-cs"/>
              </a:rPr>
              <a:t> on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towards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higher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temperatures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severe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weather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phenomena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among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turn hydrothermal </a:t>
            </a:r>
            <a:r>
              <a:rPr lang="de-DE" sz="1200" kern="1200" dirty="0" err="1" smtClean="0">
                <a:solidFill>
                  <a:schemeClr val="tx1"/>
                </a:solidFill>
                <a:effectLst/>
                <a:latin typeface="+mn-lt"/>
                <a:ea typeface="+mn-ea"/>
                <a:cs typeface="+mn-cs"/>
              </a:rPr>
              <a:t>carbonisation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useful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profitable </a:t>
            </a:r>
            <a:r>
              <a:rPr lang="de-DE" sz="1200" kern="1200" dirty="0" err="1" smtClean="0">
                <a:solidFill>
                  <a:schemeClr val="tx1"/>
                </a:solidFill>
                <a:effectLst/>
                <a:latin typeface="+mn-lt"/>
                <a:ea typeface="+mn-ea"/>
                <a:cs typeface="+mn-cs"/>
              </a:rPr>
              <a:t>business</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certainty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least at European </a:t>
            </a:r>
            <a:r>
              <a:rPr lang="de-DE" sz="1200" kern="1200" dirty="0" err="1" smtClean="0">
                <a:solidFill>
                  <a:schemeClr val="tx1"/>
                </a:solidFill>
                <a:effectLst/>
                <a:latin typeface="+mn-lt"/>
                <a:ea typeface="+mn-ea"/>
                <a:cs typeface="+mn-cs"/>
              </a:rPr>
              <a:t>level</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2025 </a:t>
            </a:r>
            <a:r>
              <a:rPr lang="de-DE" sz="1200" kern="1200" dirty="0" err="1" smtClean="0">
                <a:solidFill>
                  <a:schemeClr val="tx1"/>
                </a:solidFill>
                <a:effectLst/>
                <a:latin typeface="+mn-lt"/>
                <a:ea typeface="+mn-ea"/>
                <a:cs typeface="+mn-cs"/>
              </a:rPr>
              <a:t>About</a:t>
            </a:r>
            <a:r>
              <a:rPr lang="de-DE" sz="1200" kern="1200" dirty="0" smtClean="0">
                <a:solidFill>
                  <a:schemeClr val="tx1"/>
                </a:solidFill>
                <a:effectLst/>
                <a:latin typeface="+mn-lt"/>
                <a:ea typeface="+mn-ea"/>
                <a:cs typeface="+mn-cs"/>
              </a:rPr>
              <a:t> hydrochar....</a:t>
            </a:r>
          </a:p>
          <a:p>
            <a:endParaRPr lang="de-DE" dirty="0"/>
          </a:p>
        </p:txBody>
      </p:sp>
      <p:sp>
        <p:nvSpPr>
          <p:cNvPr id="4" name="Foliennummernplatzhalter 3"/>
          <p:cNvSpPr>
            <a:spLocks noGrp="1"/>
          </p:cNvSpPr>
          <p:nvPr>
            <p:ph type="sldNum" sz="quarter" idx="10"/>
          </p:nvPr>
        </p:nvSpPr>
        <p:spPr/>
        <p:txBody>
          <a:bodyPr/>
          <a:lstStyle/>
          <a:p>
            <a:fld id="{41F1F406-885C-DC4D-B181-B5F9F5D8696D}" type="slidenum">
              <a:rPr lang="en-US" smtClean="0"/>
              <a:t>2</a:t>
            </a:fld>
            <a:endParaRPr lang="en-US"/>
          </a:p>
        </p:txBody>
      </p:sp>
    </p:spTree>
    <p:extLst>
      <p:ext uri="{BB962C8B-B14F-4D97-AF65-F5344CB8AC3E}">
        <p14:creationId xmlns:p14="http://schemas.microsoft.com/office/powerpoint/2010/main" val="1053983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a:t>
            </a:r>
            <a:r>
              <a:rPr lang="en-US" sz="1200" dirty="0" smtClean="0"/>
              <a:t>The aim of this Regulation is to develop a voluntary Union certification framework for permanent carbon removals, carbon farming and carbon storage in products (the ‘Union certification framework’), with a view to facilitating and encouraging the uptake of high-quality carbon removals and soil emission reductions, in full respect of the Union’s biodiversity and the zero-pollution objectives, as a complement to sustained emission reductions across all sectors.</a:t>
            </a:r>
          </a:p>
          <a:p>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The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CO2-capture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will </a:t>
            </a:r>
            <a:r>
              <a:rPr lang="de-DE" sz="1200" kern="1200" dirty="0" err="1" smtClean="0">
                <a:solidFill>
                  <a:schemeClr val="tx1"/>
                </a:solidFill>
                <a:effectLst/>
                <a:latin typeface="+mn-lt"/>
                <a:ea typeface="+mn-ea"/>
                <a:cs typeface="+mn-cs"/>
              </a:rPr>
              <a:t>allow</a:t>
            </a:r>
            <a:r>
              <a:rPr lang="de-DE" sz="1200" kern="1200" dirty="0" smtClean="0">
                <a:solidFill>
                  <a:schemeClr val="tx1"/>
                </a:solidFill>
                <a:effectLst/>
                <a:latin typeface="+mn-lt"/>
                <a:ea typeface="+mn-ea"/>
                <a:cs typeface="+mn-cs"/>
              </a:rPr>
              <a:t> open </a:t>
            </a:r>
            <a:r>
              <a:rPr lang="de-DE" sz="1200" kern="1200" dirty="0" err="1" smtClean="0">
                <a:solidFill>
                  <a:schemeClr val="tx1"/>
                </a:solidFill>
                <a:effectLst/>
                <a:latin typeface="+mn-lt"/>
                <a:ea typeface="+mn-ea"/>
                <a:cs typeface="+mn-cs"/>
              </a:rPr>
              <a:t>competition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Biochars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pyrolysis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particular</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already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energy-saving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In </a:t>
            </a:r>
            <a:r>
              <a:rPr lang="de-DE" sz="1200" kern="1200" dirty="0" err="1" smtClean="0">
                <a:solidFill>
                  <a:schemeClr val="tx1"/>
                </a:solidFill>
                <a:effectLst/>
                <a:latin typeface="+mn-lt"/>
                <a:ea typeface="+mn-ea"/>
                <a:cs typeface="+mn-cs"/>
              </a:rPr>
              <a:t>addition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conversion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sector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processes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renewable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further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essential in </a:t>
            </a:r>
            <a:r>
              <a:rPr lang="de-DE" sz="1200" kern="1200" dirty="0" err="1" smtClean="0">
                <a:solidFill>
                  <a:schemeClr val="tx1"/>
                </a:solidFill>
                <a:effectLst/>
                <a:latin typeface="+mn-lt"/>
                <a:ea typeface="+mn-ea"/>
                <a:cs typeface="+mn-cs"/>
              </a:rPr>
              <a:t>order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achieve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global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targets</a:t>
            </a:r>
            <a:r>
              <a:rPr lang="de-DE" sz="1200" kern="1200" dirty="0" smtClean="0">
                <a:solidFill>
                  <a:schemeClr val="tx1"/>
                </a:solidFill>
                <a:effectLst/>
                <a:latin typeface="+mn-lt"/>
                <a:ea typeface="+mn-ea"/>
                <a:cs typeface="+mn-cs"/>
              </a:rPr>
              <a:t> (IPCC </a:t>
            </a:r>
            <a:r>
              <a:rPr lang="de-DE" sz="1200" kern="1200" dirty="0" err="1" smtClean="0">
                <a:solidFill>
                  <a:schemeClr val="tx1"/>
                </a:solidFill>
                <a:effectLst/>
                <a:latin typeface="+mn-lt"/>
                <a:ea typeface="+mn-ea"/>
                <a:cs typeface="+mn-cs"/>
              </a:rPr>
              <a:t>Sixth</a:t>
            </a:r>
            <a:r>
              <a:rPr lang="de-DE" sz="1200" kern="1200" dirty="0" smtClean="0">
                <a:solidFill>
                  <a:schemeClr val="tx1"/>
                </a:solidFill>
                <a:effectLst/>
                <a:latin typeface="+mn-lt"/>
                <a:ea typeface="+mn-ea"/>
                <a:cs typeface="+mn-cs"/>
              </a:rPr>
              <a:t> Assessment Report AR6, 2023)</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New </a:t>
            </a:r>
            <a:r>
              <a:rPr lang="de-DE" sz="1200" kern="1200" dirty="0" err="1" smtClean="0">
                <a:solidFill>
                  <a:schemeClr val="tx1"/>
                </a:solidFill>
                <a:effectLst/>
                <a:latin typeface="+mn-lt"/>
                <a:ea typeface="+mn-ea"/>
                <a:cs typeface="+mn-cs"/>
              </a:rPr>
              <a:t>Era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Carbon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The Game-</a:t>
            </a:r>
            <a:r>
              <a:rPr lang="de-DE" sz="1200" kern="1200" dirty="0" err="1" smtClean="0">
                <a:solidFill>
                  <a:schemeClr val="tx1"/>
                </a:solidFill>
                <a:effectLst/>
                <a:latin typeface="+mn-lt"/>
                <a:ea typeface="+mn-ea"/>
                <a:cs typeface="+mn-cs"/>
              </a:rPr>
              <a:t>Changing</a:t>
            </a:r>
            <a:r>
              <a:rPr lang="de-DE" sz="1200" kern="1200" dirty="0" smtClean="0">
                <a:solidFill>
                  <a:schemeClr val="tx1"/>
                </a:solidFill>
                <a:effectLst/>
                <a:latin typeface="+mn-lt"/>
                <a:ea typeface="+mn-ea"/>
                <a:cs typeface="+mn-cs"/>
              </a:rPr>
              <a:t> Potential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The European Union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Germany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taking</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leap</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forward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fight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against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introduction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regulation</a:t>
            </a:r>
            <a:r>
              <a:rPr lang="de-DE" sz="1200" kern="1200" dirty="0" smtClean="0">
                <a:solidFill>
                  <a:schemeClr val="tx1"/>
                </a:solidFill>
                <a:effectLst/>
                <a:latin typeface="+mn-lt"/>
                <a:ea typeface="+mn-ea"/>
                <a:cs typeface="+mn-cs"/>
              </a:rPr>
              <a:t> 2024/3012, a </a:t>
            </a:r>
            <a:r>
              <a:rPr lang="de-DE" sz="1200" kern="1200" dirty="0" err="1" smtClean="0">
                <a:solidFill>
                  <a:schemeClr val="tx1"/>
                </a:solidFill>
                <a:effectLst/>
                <a:latin typeface="+mn-lt"/>
                <a:ea typeface="+mn-ea"/>
                <a:cs typeface="+mn-cs"/>
              </a:rPr>
              <a:t>dynamic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competitive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emerging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drive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HTC,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method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stands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ready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transform</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sequestration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 cleaner, </a:t>
            </a:r>
            <a:r>
              <a:rPr lang="de-DE" sz="1200" kern="1200" dirty="0" err="1" smtClean="0">
                <a:solidFill>
                  <a:schemeClr val="tx1"/>
                </a:solidFill>
                <a:effectLst/>
                <a:latin typeface="+mn-lt"/>
                <a:ea typeface="+mn-ea"/>
                <a:cs typeface="+mn-cs"/>
              </a:rPr>
              <a:t>greener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a:t>
            </a:r>
            <a:r>
              <a:rPr lang="de-DE" sz="1200" kern="1200" dirty="0" err="1" smtClean="0">
                <a:solidFill>
                  <a:schemeClr val="tx1"/>
                </a:solidFill>
                <a:effectLst/>
                <a:latin typeface="+mn-lt"/>
                <a:ea typeface="+mn-ea"/>
                <a:cs typeface="+mn-cs"/>
              </a:rPr>
              <a:t>Pioneering</a:t>
            </a:r>
            <a:r>
              <a:rPr lang="de-DE" sz="1200" kern="1200" dirty="0" smtClean="0">
                <a:solidFill>
                  <a:schemeClr val="tx1"/>
                </a:solidFill>
                <a:effectLst/>
                <a:latin typeface="+mn-lt"/>
                <a:ea typeface="+mn-ea"/>
                <a:cs typeface="+mn-cs"/>
              </a:rPr>
              <a:t> Legal Framework</a:t>
            </a:r>
          </a:p>
          <a:p>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time,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dioxide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(CDR) will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governed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embraces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neutrality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maintaining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rigorous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criteria</a:t>
            </a:r>
            <a:r>
              <a:rPr lang="de-DE" sz="1200" kern="1200" dirty="0" smtClean="0">
                <a:solidFill>
                  <a:schemeClr val="tx1"/>
                </a:solidFill>
                <a:effectLst/>
                <a:latin typeface="+mn-lt"/>
                <a:ea typeface="+mn-ea"/>
                <a:cs typeface="+mn-cs"/>
              </a:rPr>
              <a:t>. These </a:t>
            </a:r>
            <a:r>
              <a:rPr lang="de-DE" sz="1200" kern="1200" dirty="0" err="1" smtClean="0">
                <a:solidFill>
                  <a:schemeClr val="tx1"/>
                </a:solidFill>
                <a:effectLst/>
                <a:latin typeface="+mn-lt"/>
                <a:ea typeface="+mn-ea"/>
                <a:cs typeface="+mn-cs"/>
              </a:rPr>
              <a:t>include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Precise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quantification</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ensuring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Additionality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guaranteeing</a:t>
            </a:r>
            <a:r>
              <a:rPr lang="de-DE" sz="1200" kern="1200" dirty="0" smtClean="0">
                <a:solidFill>
                  <a:schemeClr val="tx1"/>
                </a:solidFill>
                <a:effectLst/>
                <a:latin typeface="+mn-lt"/>
                <a:ea typeface="+mn-ea"/>
                <a:cs typeface="+mn-cs"/>
              </a:rPr>
              <a:t> real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beyond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commitments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Long-term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securing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safely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generations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Sustainability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prioritizing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environmentally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responsible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Breakthrough</a:t>
            </a:r>
            <a:r>
              <a:rPr lang="de-DE" sz="1200" kern="1200" dirty="0" smtClean="0">
                <a:solidFill>
                  <a:schemeClr val="tx1"/>
                </a:solidFill>
                <a:effectLst/>
                <a:latin typeface="+mn-lt"/>
                <a:ea typeface="+mn-ea"/>
                <a:cs typeface="+mn-cs"/>
              </a:rPr>
              <a:t> in CO2 Sequestration HTC </a:t>
            </a:r>
            <a:r>
              <a:rPr lang="de-DE" sz="1200" kern="1200" dirty="0" err="1" smtClean="0">
                <a:solidFill>
                  <a:schemeClr val="tx1"/>
                </a:solidFill>
                <a:effectLst/>
                <a:latin typeface="+mn-lt"/>
                <a:ea typeface="+mn-ea"/>
                <a:cs typeface="+mn-cs"/>
              </a:rPr>
              <a:t>offers</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unparalleled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utilizing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would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otherwise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contribute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Here’s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why</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 game-</a:t>
            </a:r>
            <a:r>
              <a:rPr lang="de-DE" sz="1200" kern="1200" dirty="0" err="1" smtClean="0">
                <a:solidFill>
                  <a:schemeClr val="tx1"/>
                </a:solidFill>
                <a:effectLst/>
                <a:latin typeface="+mn-lt"/>
                <a:ea typeface="+mn-ea"/>
                <a:cs typeface="+mn-cs"/>
              </a:rPr>
              <a:t>changer</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Transparent CO2 Storage – The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produced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through</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binds</a:t>
            </a:r>
            <a:r>
              <a:rPr lang="de-DE" sz="1200" kern="1200" dirty="0" smtClean="0">
                <a:solidFill>
                  <a:schemeClr val="tx1"/>
                </a:solidFill>
                <a:effectLst/>
                <a:latin typeface="+mn-lt"/>
                <a:ea typeface="+mn-ea"/>
                <a:cs typeface="+mn-cs"/>
              </a:rPr>
              <a:t> CO2 in a </a:t>
            </a:r>
            <a:r>
              <a:rPr lang="de-DE" sz="1200" kern="1200" dirty="0" err="1" smtClean="0">
                <a:solidFill>
                  <a:schemeClr val="tx1"/>
                </a:solidFill>
                <a:effectLst/>
                <a:latin typeface="+mn-lt"/>
                <a:ea typeface="+mn-ea"/>
                <a:cs typeface="+mn-cs"/>
              </a:rPr>
              <a:t>stable</a:t>
            </a:r>
            <a:r>
              <a:rPr lang="de-DE" sz="1200" kern="1200" dirty="0" smtClean="0">
                <a:solidFill>
                  <a:schemeClr val="tx1"/>
                </a:solidFill>
                <a:effectLst/>
                <a:latin typeface="+mn-lt"/>
                <a:ea typeface="+mn-ea"/>
                <a:cs typeface="+mn-cs"/>
              </a:rPr>
              <a:t> form </a:t>
            </a:r>
            <a:r>
              <a:rPr lang="de-DE" sz="1200" kern="1200" dirty="0" err="1" smtClean="0">
                <a:solidFill>
                  <a:schemeClr val="tx1"/>
                </a:solidFill>
                <a:effectLst/>
                <a:latin typeface="+mn-lt"/>
                <a:ea typeface="+mn-ea"/>
                <a:cs typeface="+mn-cs"/>
              </a:rPr>
              <a:t>alike</a:t>
            </a:r>
            <a:r>
              <a:rPr lang="de-DE" sz="1200" kern="1200" dirty="0" smtClean="0">
                <a:solidFill>
                  <a:schemeClr val="tx1"/>
                </a:solidFill>
                <a:effectLst/>
                <a:latin typeface="+mn-lt"/>
                <a:ea typeface="+mn-ea"/>
                <a:cs typeface="+mn-cs"/>
              </a:rPr>
              <a:t> Lignite, </a:t>
            </a:r>
            <a:r>
              <a:rPr lang="de-DE" sz="1200" kern="1200" dirty="0" err="1" smtClean="0">
                <a:solidFill>
                  <a:schemeClr val="tx1"/>
                </a:solidFill>
                <a:effectLst/>
                <a:latin typeface="+mn-lt"/>
                <a:ea typeface="+mn-ea"/>
                <a:cs typeface="+mn-cs"/>
              </a:rPr>
              <a:t>allowing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long</a:t>
            </a:r>
            <a:r>
              <a:rPr lang="de-DE" sz="1200" kern="1200" dirty="0" smtClean="0">
                <a:solidFill>
                  <a:schemeClr val="tx1"/>
                </a:solidFill>
                <a:effectLst/>
                <a:latin typeface="+mn-lt"/>
                <a:ea typeface="+mn-ea"/>
                <a:cs typeface="+mn-cs"/>
              </a:rPr>
              <a:t>-term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fossil </a:t>
            </a:r>
            <a:r>
              <a:rPr lang="de-DE" sz="1200" kern="1200" dirty="0" err="1" smtClean="0">
                <a:solidFill>
                  <a:schemeClr val="tx1"/>
                </a:solidFill>
                <a:effectLst/>
                <a:latin typeface="+mn-lt"/>
                <a:ea typeface="+mn-ea"/>
                <a:cs typeface="+mn-cs"/>
              </a:rPr>
              <a:t>coal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deposits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monitoring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verification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waste</a:t>
            </a:r>
            <a:r>
              <a:rPr lang="de-DE" sz="1200" kern="1200" dirty="0" smtClean="0">
                <a:solidFill>
                  <a:schemeClr val="tx1"/>
                </a:solidFill>
                <a:effectLst/>
                <a:latin typeface="+mn-lt"/>
                <a:ea typeface="+mn-ea"/>
                <a:cs typeface="+mn-cs"/>
              </a:rPr>
              <a:t> like </a:t>
            </a:r>
            <a:r>
              <a:rPr lang="de-DE" sz="1200" kern="1200" dirty="0" err="1" smtClean="0">
                <a:solidFill>
                  <a:schemeClr val="tx1"/>
                </a:solidFill>
                <a:effectLst/>
                <a:latin typeface="+mn-lt"/>
                <a:ea typeface="+mn-ea"/>
                <a:cs typeface="+mn-cs"/>
              </a:rPr>
              <a:t>manure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sewage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sludge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digestates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biowaste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prevents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release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harmful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gases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methane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oxide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Unrivaled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Efficiency – HTC </a:t>
            </a:r>
            <a:r>
              <a:rPr lang="de-DE" sz="1200" kern="1200" dirty="0" err="1" smtClean="0">
                <a:solidFill>
                  <a:schemeClr val="tx1"/>
                </a:solidFill>
                <a:effectLst/>
                <a:latin typeface="+mn-lt"/>
                <a:ea typeface="+mn-ea"/>
                <a:cs typeface="+mn-cs"/>
              </a:rPr>
              <a:t>requires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only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fraction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per ton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compared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direct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air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(DAC), </a:t>
            </a:r>
            <a:r>
              <a:rPr lang="de-DE" sz="1200" kern="1200" dirty="0" err="1" smtClean="0">
                <a:solidFill>
                  <a:schemeClr val="tx1"/>
                </a:solidFill>
                <a:effectLst/>
                <a:latin typeface="+mn-lt"/>
                <a:ea typeface="+mn-ea"/>
                <a:cs typeface="+mn-cs"/>
              </a:rPr>
              <a:t>making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economically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Enhanced </a:t>
            </a:r>
            <a:r>
              <a:rPr lang="de-DE" sz="1200" kern="1200" dirty="0" err="1" smtClean="0">
                <a:solidFill>
                  <a:schemeClr val="tx1"/>
                </a:solidFill>
                <a:effectLst/>
                <a:latin typeface="+mn-lt"/>
                <a:ea typeface="+mn-ea"/>
                <a:cs typeface="+mn-cs"/>
              </a:rPr>
              <a:t>Circular</a:t>
            </a:r>
            <a:r>
              <a:rPr lang="de-DE" sz="1200" kern="1200" dirty="0" smtClean="0">
                <a:solidFill>
                  <a:schemeClr val="tx1"/>
                </a:solidFill>
                <a:effectLst/>
                <a:latin typeface="+mn-lt"/>
                <a:ea typeface="+mn-ea"/>
                <a:cs typeface="+mn-cs"/>
              </a:rPr>
              <a:t> Economy – </a:t>
            </a:r>
            <a:r>
              <a:rPr lang="de-DE" sz="1200" kern="1200" dirty="0" err="1" smtClean="0">
                <a:solidFill>
                  <a:schemeClr val="tx1"/>
                </a:solidFill>
                <a:effectLst/>
                <a:latin typeface="+mn-lt"/>
                <a:ea typeface="+mn-ea"/>
                <a:cs typeface="+mn-cs"/>
              </a:rPr>
              <a:t>Nutrients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nitrogen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phosphorus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extracted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process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repurposed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regenerative </a:t>
            </a:r>
            <a:r>
              <a:rPr lang="de-DE" sz="1200" kern="1200" dirty="0" err="1" smtClean="0">
                <a:solidFill>
                  <a:schemeClr val="tx1"/>
                </a:solidFill>
                <a:effectLst/>
                <a:latin typeface="+mn-lt"/>
                <a:ea typeface="+mn-ea"/>
                <a:cs typeface="+mn-cs"/>
              </a:rPr>
              <a:t>fertilizers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supporting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agriculture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Decentralized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Scalable</a:t>
            </a:r>
            <a:r>
              <a:rPr lang="de-DE" sz="1200" kern="1200" dirty="0" smtClean="0">
                <a:solidFill>
                  <a:schemeClr val="tx1"/>
                </a:solidFill>
                <a:effectLst/>
                <a:latin typeface="+mn-lt"/>
                <a:ea typeface="+mn-ea"/>
                <a:cs typeface="+mn-cs"/>
              </a:rPr>
              <a:t> – HTC </a:t>
            </a:r>
            <a:r>
              <a:rPr lang="de-DE" sz="1200" kern="1200" dirty="0" err="1" smtClean="0">
                <a:solidFill>
                  <a:schemeClr val="tx1"/>
                </a:solidFill>
                <a:effectLst/>
                <a:latin typeface="+mn-lt"/>
                <a:ea typeface="+mn-ea"/>
                <a:cs typeface="+mn-cs"/>
              </a:rPr>
              <a:t>installations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deployed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regionally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minimizing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transportation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reinforcing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economies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err="1" smtClean="0">
                <a:solidFill>
                  <a:schemeClr val="tx1"/>
                </a:solidFill>
                <a:effectLst/>
                <a:latin typeface="+mn-lt"/>
                <a:ea typeface="+mn-ea"/>
                <a:cs typeface="+mn-cs"/>
              </a:rPr>
              <a:t>Seizing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 Call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Action The time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 robust </a:t>
            </a:r>
            <a:r>
              <a:rPr lang="de-DE" sz="1200" kern="1200" dirty="0" err="1" smtClean="0">
                <a:solidFill>
                  <a:schemeClr val="tx1"/>
                </a:solidFill>
                <a:effectLst/>
                <a:latin typeface="+mn-lt"/>
                <a:ea typeface="+mn-ea"/>
                <a:cs typeface="+mn-cs"/>
              </a:rPr>
              <a:t>regulatory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businesses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policymakers</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rally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behind</a:t>
            </a:r>
            <a:r>
              <a:rPr lang="de-DE" sz="1200" kern="1200" dirty="0" smtClean="0">
                <a:solidFill>
                  <a:schemeClr val="tx1"/>
                </a:solidFill>
                <a:effectLst/>
                <a:latin typeface="+mn-lt"/>
                <a:ea typeface="+mn-ea"/>
                <a:cs typeface="+mn-cs"/>
              </a:rPr>
              <a:t> innovative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like HTC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unlock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possibilities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Even </a:t>
            </a:r>
            <a:r>
              <a:rPr lang="de-DE" sz="1200" kern="1200" dirty="0" err="1" smtClean="0">
                <a:solidFill>
                  <a:schemeClr val="tx1"/>
                </a:solidFill>
                <a:effectLst/>
                <a:latin typeface="+mn-lt"/>
                <a:ea typeface="+mn-ea"/>
                <a:cs typeface="+mn-cs"/>
              </a:rPr>
              <a:t>if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some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political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actors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deny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physics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not </a:t>
            </a:r>
            <a:r>
              <a:rPr lang="de-DE" sz="1200" kern="1200" dirty="0" err="1" smtClean="0">
                <a:solidFill>
                  <a:schemeClr val="tx1"/>
                </a:solidFill>
                <a:effectLst/>
                <a:latin typeface="+mn-lt"/>
                <a:ea typeface="+mn-ea"/>
                <a:cs typeface="+mn-cs"/>
              </a:rPr>
              <a:t>impressed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continuing</a:t>
            </a:r>
            <a:r>
              <a:rPr lang="de-DE" sz="1200" kern="1200" dirty="0" smtClean="0">
                <a:solidFill>
                  <a:schemeClr val="tx1"/>
                </a:solidFill>
                <a:effectLst/>
                <a:latin typeface="+mn-lt"/>
                <a:ea typeface="+mn-ea"/>
                <a:cs typeface="+mn-cs"/>
              </a:rPr>
              <a:t> on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towards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higher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temperatures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severe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weather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phenomena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among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turn hydrothermal </a:t>
            </a:r>
            <a:r>
              <a:rPr lang="de-DE" sz="1200" kern="1200" dirty="0" err="1" smtClean="0">
                <a:solidFill>
                  <a:schemeClr val="tx1"/>
                </a:solidFill>
                <a:effectLst/>
                <a:latin typeface="+mn-lt"/>
                <a:ea typeface="+mn-ea"/>
                <a:cs typeface="+mn-cs"/>
              </a:rPr>
              <a:t>carbonisation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useful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profitable </a:t>
            </a:r>
            <a:r>
              <a:rPr lang="de-DE" sz="1200" kern="1200" dirty="0" err="1" smtClean="0">
                <a:solidFill>
                  <a:schemeClr val="tx1"/>
                </a:solidFill>
                <a:effectLst/>
                <a:latin typeface="+mn-lt"/>
                <a:ea typeface="+mn-ea"/>
                <a:cs typeface="+mn-cs"/>
              </a:rPr>
              <a:t>business</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certainty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least at European </a:t>
            </a:r>
            <a:r>
              <a:rPr lang="de-DE" sz="1200" kern="1200" dirty="0" err="1" smtClean="0">
                <a:solidFill>
                  <a:schemeClr val="tx1"/>
                </a:solidFill>
                <a:effectLst/>
                <a:latin typeface="+mn-lt"/>
                <a:ea typeface="+mn-ea"/>
                <a:cs typeface="+mn-cs"/>
              </a:rPr>
              <a:t>level</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2025 </a:t>
            </a:r>
            <a:r>
              <a:rPr lang="de-DE" sz="1200" kern="1200" dirty="0" err="1" smtClean="0">
                <a:solidFill>
                  <a:schemeClr val="tx1"/>
                </a:solidFill>
                <a:effectLst/>
                <a:latin typeface="+mn-lt"/>
                <a:ea typeface="+mn-ea"/>
                <a:cs typeface="+mn-cs"/>
              </a:rPr>
              <a:t>About</a:t>
            </a:r>
            <a:r>
              <a:rPr lang="de-DE" sz="1200" kern="1200" dirty="0" smtClean="0">
                <a:solidFill>
                  <a:schemeClr val="tx1"/>
                </a:solidFill>
                <a:effectLst/>
                <a:latin typeface="+mn-lt"/>
                <a:ea typeface="+mn-ea"/>
                <a:cs typeface="+mn-cs"/>
              </a:rPr>
              <a:t> hydrochar....</a:t>
            </a:r>
          </a:p>
          <a:p>
            <a:endParaRPr lang="de-DE"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Non fossil derived carbon that is verifiably stored for more than one year (temporary C-sink), preferentially for more than 1000 years (geological </a:t>
            </a:r>
            <a:r>
              <a:rPr lang="en-US" sz="1200" kern="1200" dirty="0" err="1" smtClean="0">
                <a:solidFill>
                  <a:schemeClr val="tx1"/>
                </a:solidFill>
                <a:effectLst/>
                <a:latin typeface="+mn-lt"/>
                <a:ea typeface="+mn-ea"/>
                <a:cs typeface="+mn-cs"/>
              </a:rPr>
              <a:t>Csink</a:t>
            </a:r>
            <a:r>
              <a:rPr lang="en-US" sz="1200" kern="1200" dirty="0" smtClean="0">
                <a:solidFill>
                  <a:schemeClr val="tx1"/>
                </a:solidFill>
                <a:effectLst/>
                <a:latin typeface="+mn-lt"/>
                <a:ea typeface="+mn-ea"/>
                <a:cs typeface="+mn-cs"/>
              </a:rPr>
              <a:t>)</a:t>
            </a:r>
            <a:endParaRPr lang="de-DE" sz="1200" kern="1200" dirty="0" smtClean="0">
              <a:solidFill>
                <a:schemeClr val="tx1"/>
              </a:solidFill>
              <a:effectLst/>
              <a:latin typeface="+mn-lt"/>
              <a:ea typeface="+mn-ea"/>
              <a:cs typeface="+mn-cs"/>
            </a:endParaRPr>
          </a:p>
          <a:p>
            <a:endParaRPr lang="de-DE" dirty="0"/>
          </a:p>
        </p:txBody>
      </p:sp>
      <p:sp>
        <p:nvSpPr>
          <p:cNvPr id="4" name="Foliennummernplatzhalter 3"/>
          <p:cNvSpPr>
            <a:spLocks noGrp="1"/>
          </p:cNvSpPr>
          <p:nvPr>
            <p:ph type="sldNum" sz="quarter" idx="10"/>
          </p:nvPr>
        </p:nvSpPr>
        <p:spPr/>
        <p:txBody>
          <a:bodyPr/>
          <a:lstStyle/>
          <a:p>
            <a:fld id="{41F1F406-885C-DC4D-B181-B5F9F5D8696D}" type="slidenum">
              <a:rPr lang="en-US" smtClean="0"/>
              <a:t>3</a:t>
            </a:fld>
            <a:endParaRPr lang="en-US"/>
          </a:p>
        </p:txBody>
      </p:sp>
    </p:spTree>
    <p:extLst>
      <p:ext uri="{BB962C8B-B14F-4D97-AF65-F5344CB8AC3E}">
        <p14:creationId xmlns:p14="http://schemas.microsoft.com/office/powerpoint/2010/main" val="3601207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41F1F406-885C-DC4D-B181-B5F9F5D8696D}" type="slidenum">
              <a:rPr lang="en-US" smtClean="0"/>
              <a:t>4</a:t>
            </a:fld>
            <a:endParaRPr lang="en-US"/>
          </a:p>
        </p:txBody>
      </p:sp>
    </p:spTree>
    <p:extLst>
      <p:ext uri="{BB962C8B-B14F-4D97-AF65-F5344CB8AC3E}">
        <p14:creationId xmlns:p14="http://schemas.microsoft.com/office/powerpoint/2010/main" val="349893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kern="1200" dirty="0" smtClean="0">
                <a:solidFill>
                  <a:schemeClr val="tx1"/>
                </a:solidFill>
                <a:effectLst/>
                <a:latin typeface="+mn-lt"/>
                <a:ea typeface="+mn-ea"/>
                <a:cs typeface="+mn-cs"/>
              </a:rPr>
              <a:t>„</a:t>
            </a:r>
            <a:r>
              <a:rPr lang="en-US" sz="1200" dirty="0" smtClean="0"/>
              <a:t>The aim of this Regulation is to develop a voluntary Union certification framework for permanent carbon removals, carbon farming and carbon storage in products (the ‘Union certification framework’), with a view to facilitating and encouraging the uptake of high-quality carbon removals and soil emission reductions, in full respect of the Union’s biodiversity and the zero-pollution objectives, as a complement to sustained emission reductions across all sectors.</a:t>
            </a:r>
          </a:p>
          <a:p>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The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CO2-capture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will </a:t>
            </a:r>
            <a:r>
              <a:rPr lang="de-DE" sz="1200" kern="1200" dirty="0" err="1" smtClean="0">
                <a:solidFill>
                  <a:schemeClr val="tx1"/>
                </a:solidFill>
                <a:effectLst/>
                <a:latin typeface="+mn-lt"/>
                <a:ea typeface="+mn-ea"/>
                <a:cs typeface="+mn-cs"/>
              </a:rPr>
              <a:t>allow</a:t>
            </a:r>
            <a:r>
              <a:rPr lang="de-DE" sz="1200" kern="1200" dirty="0" smtClean="0">
                <a:solidFill>
                  <a:schemeClr val="tx1"/>
                </a:solidFill>
                <a:effectLst/>
                <a:latin typeface="+mn-lt"/>
                <a:ea typeface="+mn-ea"/>
                <a:cs typeface="+mn-cs"/>
              </a:rPr>
              <a:t> open </a:t>
            </a:r>
            <a:r>
              <a:rPr lang="de-DE" sz="1200" kern="1200" dirty="0" err="1" smtClean="0">
                <a:solidFill>
                  <a:schemeClr val="tx1"/>
                </a:solidFill>
                <a:effectLst/>
                <a:latin typeface="+mn-lt"/>
                <a:ea typeface="+mn-ea"/>
                <a:cs typeface="+mn-cs"/>
              </a:rPr>
              <a:t>competition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Biochars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pyrolysis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particular</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already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energy-saving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In </a:t>
            </a:r>
            <a:r>
              <a:rPr lang="de-DE" sz="1200" kern="1200" dirty="0" err="1" smtClean="0">
                <a:solidFill>
                  <a:schemeClr val="tx1"/>
                </a:solidFill>
                <a:effectLst/>
                <a:latin typeface="+mn-lt"/>
                <a:ea typeface="+mn-ea"/>
                <a:cs typeface="+mn-cs"/>
              </a:rPr>
              <a:t>addition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conversion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sector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processes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renewable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further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from</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essential in </a:t>
            </a:r>
            <a:r>
              <a:rPr lang="de-DE" sz="1200" kern="1200" dirty="0" err="1" smtClean="0">
                <a:solidFill>
                  <a:schemeClr val="tx1"/>
                </a:solidFill>
                <a:effectLst/>
                <a:latin typeface="+mn-lt"/>
                <a:ea typeface="+mn-ea"/>
                <a:cs typeface="+mn-cs"/>
              </a:rPr>
              <a:t>order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achieve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global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targets</a:t>
            </a:r>
            <a:r>
              <a:rPr lang="de-DE" sz="1200" kern="1200" dirty="0" smtClean="0">
                <a:solidFill>
                  <a:schemeClr val="tx1"/>
                </a:solidFill>
                <a:effectLst/>
                <a:latin typeface="+mn-lt"/>
                <a:ea typeface="+mn-ea"/>
                <a:cs typeface="+mn-cs"/>
              </a:rPr>
              <a:t> (IPCC </a:t>
            </a:r>
            <a:r>
              <a:rPr lang="de-DE" sz="1200" kern="1200" dirty="0" err="1" smtClean="0">
                <a:solidFill>
                  <a:schemeClr val="tx1"/>
                </a:solidFill>
                <a:effectLst/>
                <a:latin typeface="+mn-lt"/>
                <a:ea typeface="+mn-ea"/>
                <a:cs typeface="+mn-cs"/>
              </a:rPr>
              <a:t>Sixth</a:t>
            </a:r>
            <a:r>
              <a:rPr lang="de-DE" sz="1200" kern="1200" dirty="0" smtClean="0">
                <a:solidFill>
                  <a:schemeClr val="tx1"/>
                </a:solidFill>
                <a:effectLst/>
                <a:latin typeface="+mn-lt"/>
                <a:ea typeface="+mn-ea"/>
                <a:cs typeface="+mn-cs"/>
              </a:rPr>
              <a:t> Assessment Report AR6, 2023)</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New </a:t>
            </a:r>
            <a:r>
              <a:rPr lang="de-DE" sz="1200" kern="1200" dirty="0" err="1" smtClean="0">
                <a:solidFill>
                  <a:schemeClr val="tx1"/>
                </a:solidFill>
                <a:effectLst/>
                <a:latin typeface="+mn-lt"/>
                <a:ea typeface="+mn-ea"/>
                <a:cs typeface="+mn-cs"/>
              </a:rPr>
              <a:t>Era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Carbon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The Game-</a:t>
            </a:r>
            <a:r>
              <a:rPr lang="de-DE" sz="1200" kern="1200" dirty="0" err="1" smtClean="0">
                <a:solidFill>
                  <a:schemeClr val="tx1"/>
                </a:solidFill>
                <a:effectLst/>
                <a:latin typeface="+mn-lt"/>
                <a:ea typeface="+mn-ea"/>
                <a:cs typeface="+mn-cs"/>
              </a:rPr>
              <a:t>Changing</a:t>
            </a:r>
            <a:r>
              <a:rPr lang="de-DE" sz="1200" kern="1200" dirty="0" smtClean="0">
                <a:solidFill>
                  <a:schemeClr val="tx1"/>
                </a:solidFill>
                <a:effectLst/>
                <a:latin typeface="+mn-lt"/>
                <a:ea typeface="+mn-ea"/>
                <a:cs typeface="+mn-cs"/>
              </a:rPr>
              <a:t> Potential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The European Union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Germany </a:t>
            </a:r>
            <a:r>
              <a:rPr lang="de-DE" sz="1200" kern="1200" dirty="0" err="1" smtClean="0">
                <a:solidFill>
                  <a:schemeClr val="tx1"/>
                </a:solidFill>
                <a:effectLst/>
                <a:latin typeface="+mn-lt"/>
                <a:ea typeface="+mn-ea"/>
                <a:cs typeface="+mn-cs"/>
              </a:rPr>
              <a:t>are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taking</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leap</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forward</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fight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against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introduction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regulation</a:t>
            </a:r>
            <a:r>
              <a:rPr lang="de-DE" sz="1200" kern="1200" dirty="0" smtClean="0">
                <a:solidFill>
                  <a:schemeClr val="tx1"/>
                </a:solidFill>
                <a:effectLst/>
                <a:latin typeface="+mn-lt"/>
                <a:ea typeface="+mn-ea"/>
                <a:cs typeface="+mn-cs"/>
              </a:rPr>
              <a:t> 2024/3012, a </a:t>
            </a:r>
            <a:r>
              <a:rPr lang="de-DE" sz="1200" kern="1200" dirty="0" err="1" smtClean="0">
                <a:solidFill>
                  <a:schemeClr val="tx1"/>
                </a:solidFill>
                <a:effectLst/>
                <a:latin typeface="+mn-lt"/>
                <a:ea typeface="+mn-ea"/>
                <a:cs typeface="+mn-cs"/>
              </a:rPr>
              <a:t>dynamic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competitive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emerging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drive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HTC, a </a:t>
            </a:r>
            <a:r>
              <a:rPr lang="de-DE" sz="1200" kern="1200" dirty="0" err="1" smtClean="0">
                <a:solidFill>
                  <a:schemeClr val="tx1"/>
                </a:solidFill>
                <a:effectLst/>
                <a:latin typeface="+mn-lt"/>
                <a:ea typeface="+mn-ea"/>
                <a:cs typeface="+mn-cs"/>
              </a:rPr>
              <a:t>proven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energy-efficient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method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stands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ready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transform</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sequestration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paving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 cleaner, </a:t>
            </a:r>
            <a:r>
              <a:rPr lang="de-DE" sz="1200" kern="1200" dirty="0" err="1" smtClean="0">
                <a:solidFill>
                  <a:schemeClr val="tx1"/>
                </a:solidFill>
                <a:effectLst/>
                <a:latin typeface="+mn-lt"/>
                <a:ea typeface="+mn-ea"/>
                <a:cs typeface="+mn-cs"/>
              </a:rPr>
              <a:t>greener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future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A </a:t>
            </a:r>
            <a:r>
              <a:rPr lang="de-DE" sz="1200" kern="1200" dirty="0" err="1" smtClean="0">
                <a:solidFill>
                  <a:schemeClr val="tx1"/>
                </a:solidFill>
                <a:effectLst/>
                <a:latin typeface="+mn-lt"/>
                <a:ea typeface="+mn-ea"/>
                <a:cs typeface="+mn-cs"/>
              </a:rPr>
              <a:t>Pioneering</a:t>
            </a:r>
            <a:r>
              <a:rPr lang="de-DE" sz="1200" kern="1200" dirty="0" smtClean="0">
                <a:solidFill>
                  <a:schemeClr val="tx1"/>
                </a:solidFill>
                <a:effectLst/>
                <a:latin typeface="+mn-lt"/>
                <a:ea typeface="+mn-ea"/>
                <a:cs typeface="+mn-cs"/>
              </a:rPr>
              <a:t> Legal Framework</a:t>
            </a:r>
          </a:p>
          <a:p>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time,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dioxide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(CDR) will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governed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 legal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embraces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technological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neutrality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maintaining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rigorous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quality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criteria</a:t>
            </a:r>
            <a:r>
              <a:rPr lang="de-DE" sz="1200" kern="1200" dirty="0" smtClean="0">
                <a:solidFill>
                  <a:schemeClr val="tx1"/>
                </a:solidFill>
                <a:effectLst/>
                <a:latin typeface="+mn-lt"/>
                <a:ea typeface="+mn-ea"/>
                <a:cs typeface="+mn-cs"/>
              </a:rPr>
              <a:t>. These </a:t>
            </a:r>
            <a:r>
              <a:rPr lang="de-DE" sz="1200" kern="1200" dirty="0" err="1" smtClean="0">
                <a:solidFill>
                  <a:schemeClr val="tx1"/>
                </a:solidFill>
                <a:effectLst/>
                <a:latin typeface="+mn-lt"/>
                <a:ea typeface="+mn-ea"/>
                <a:cs typeface="+mn-cs"/>
              </a:rPr>
              <a:t>include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Precise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quantification</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ensuring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measurable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Additionality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guaranteeing</a:t>
            </a:r>
            <a:r>
              <a:rPr lang="de-DE" sz="1200" kern="1200" dirty="0" smtClean="0">
                <a:solidFill>
                  <a:schemeClr val="tx1"/>
                </a:solidFill>
                <a:effectLst/>
                <a:latin typeface="+mn-lt"/>
                <a:ea typeface="+mn-ea"/>
                <a:cs typeface="+mn-cs"/>
              </a:rPr>
              <a:t> real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beyond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commitments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Long-term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securing</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safely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generations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come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Sustainability</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prioritizing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environmentally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responsible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Hydrothermal </a:t>
            </a:r>
            <a:r>
              <a:rPr lang="de-DE" sz="1200" kern="1200" dirty="0" err="1" smtClean="0">
                <a:solidFill>
                  <a:schemeClr val="tx1"/>
                </a:solidFill>
                <a:effectLst/>
                <a:latin typeface="+mn-lt"/>
                <a:ea typeface="+mn-ea"/>
                <a:cs typeface="+mn-cs"/>
              </a:rPr>
              <a:t>Carbonization</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Breakthrough</a:t>
            </a:r>
            <a:r>
              <a:rPr lang="de-DE" sz="1200" kern="1200" dirty="0" smtClean="0">
                <a:solidFill>
                  <a:schemeClr val="tx1"/>
                </a:solidFill>
                <a:effectLst/>
                <a:latin typeface="+mn-lt"/>
                <a:ea typeface="+mn-ea"/>
                <a:cs typeface="+mn-cs"/>
              </a:rPr>
              <a:t> in CO2 Sequestration HTC </a:t>
            </a:r>
            <a:r>
              <a:rPr lang="de-DE" sz="1200" kern="1200" dirty="0" err="1" smtClean="0">
                <a:solidFill>
                  <a:schemeClr val="tx1"/>
                </a:solidFill>
                <a:effectLst/>
                <a:latin typeface="+mn-lt"/>
                <a:ea typeface="+mn-ea"/>
                <a:cs typeface="+mn-cs"/>
              </a:rPr>
              <a:t>offers</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unparalleled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store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effectively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while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utilizing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residues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would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otherwise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contribute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Here’s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why</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 game-</a:t>
            </a:r>
            <a:r>
              <a:rPr lang="de-DE" sz="1200" kern="1200" dirty="0" err="1" smtClean="0">
                <a:solidFill>
                  <a:schemeClr val="tx1"/>
                </a:solidFill>
                <a:effectLst/>
                <a:latin typeface="+mn-lt"/>
                <a:ea typeface="+mn-ea"/>
                <a:cs typeface="+mn-cs"/>
              </a:rPr>
              <a:t>changer</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Permanent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Transparent CO2 Storage – The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(Hydrochar) </a:t>
            </a:r>
            <a:r>
              <a:rPr lang="de-DE" sz="1200" kern="1200" dirty="0" err="1" smtClean="0">
                <a:solidFill>
                  <a:schemeClr val="tx1"/>
                </a:solidFill>
                <a:effectLst/>
                <a:latin typeface="+mn-lt"/>
                <a:ea typeface="+mn-ea"/>
                <a:cs typeface="+mn-cs"/>
              </a:rPr>
              <a:t>produced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through</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binds</a:t>
            </a:r>
            <a:r>
              <a:rPr lang="de-DE" sz="1200" kern="1200" dirty="0" smtClean="0">
                <a:solidFill>
                  <a:schemeClr val="tx1"/>
                </a:solidFill>
                <a:effectLst/>
                <a:latin typeface="+mn-lt"/>
                <a:ea typeface="+mn-ea"/>
                <a:cs typeface="+mn-cs"/>
              </a:rPr>
              <a:t> CO2 in a </a:t>
            </a:r>
            <a:r>
              <a:rPr lang="de-DE" sz="1200" kern="1200" dirty="0" err="1" smtClean="0">
                <a:solidFill>
                  <a:schemeClr val="tx1"/>
                </a:solidFill>
                <a:effectLst/>
                <a:latin typeface="+mn-lt"/>
                <a:ea typeface="+mn-ea"/>
                <a:cs typeface="+mn-cs"/>
              </a:rPr>
              <a:t>stable</a:t>
            </a:r>
            <a:r>
              <a:rPr lang="de-DE" sz="1200" kern="1200" dirty="0" smtClean="0">
                <a:solidFill>
                  <a:schemeClr val="tx1"/>
                </a:solidFill>
                <a:effectLst/>
                <a:latin typeface="+mn-lt"/>
                <a:ea typeface="+mn-ea"/>
                <a:cs typeface="+mn-cs"/>
              </a:rPr>
              <a:t> form </a:t>
            </a:r>
            <a:r>
              <a:rPr lang="de-DE" sz="1200" kern="1200" dirty="0" err="1" smtClean="0">
                <a:solidFill>
                  <a:schemeClr val="tx1"/>
                </a:solidFill>
                <a:effectLst/>
                <a:latin typeface="+mn-lt"/>
                <a:ea typeface="+mn-ea"/>
                <a:cs typeface="+mn-cs"/>
              </a:rPr>
              <a:t>alike</a:t>
            </a:r>
            <a:r>
              <a:rPr lang="de-DE" sz="1200" kern="1200" dirty="0" smtClean="0">
                <a:solidFill>
                  <a:schemeClr val="tx1"/>
                </a:solidFill>
                <a:effectLst/>
                <a:latin typeface="+mn-lt"/>
                <a:ea typeface="+mn-ea"/>
                <a:cs typeface="+mn-cs"/>
              </a:rPr>
              <a:t> Lignite, </a:t>
            </a:r>
            <a:r>
              <a:rPr lang="de-DE" sz="1200" kern="1200" dirty="0" err="1" smtClean="0">
                <a:solidFill>
                  <a:schemeClr val="tx1"/>
                </a:solidFill>
                <a:effectLst/>
                <a:latin typeface="+mn-lt"/>
                <a:ea typeface="+mn-ea"/>
                <a:cs typeface="+mn-cs"/>
              </a:rPr>
              <a:t>allowing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safe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long</a:t>
            </a:r>
            <a:r>
              <a:rPr lang="de-DE" sz="1200" kern="1200" dirty="0" smtClean="0">
                <a:solidFill>
                  <a:schemeClr val="tx1"/>
                </a:solidFill>
                <a:effectLst/>
                <a:latin typeface="+mn-lt"/>
                <a:ea typeface="+mn-ea"/>
                <a:cs typeface="+mn-cs"/>
              </a:rPr>
              <a:t>-term </a:t>
            </a:r>
            <a:r>
              <a:rPr lang="de-DE" sz="1200" kern="1200" dirty="0" err="1" smtClean="0">
                <a:solidFill>
                  <a:schemeClr val="tx1"/>
                </a:solidFill>
                <a:effectLst/>
                <a:latin typeface="+mn-lt"/>
                <a:ea typeface="+mn-ea"/>
                <a:cs typeface="+mn-cs"/>
              </a:rPr>
              <a:t>storage</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existing</a:t>
            </a:r>
            <a:r>
              <a:rPr lang="de-DE" sz="1200" kern="1200" dirty="0" smtClean="0">
                <a:solidFill>
                  <a:schemeClr val="tx1"/>
                </a:solidFill>
                <a:effectLst/>
                <a:latin typeface="+mn-lt"/>
                <a:ea typeface="+mn-ea"/>
                <a:cs typeface="+mn-cs"/>
              </a:rPr>
              <a:t> fossil </a:t>
            </a:r>
            <a:r>
              <a:rPr lang="de-DE" sz="1200" kern="1200" dirty="0" err="1" smtClean="0">
                <a:solidFill>
                  <a:schemeClr val="tx1"/>
                </a:solidFill>
                <a:effectLst/>
                <a:latin typeface="+mn-lt"/>
                <a:ea typeface="+mn-ea"/>
                <a:cs typeface="+mn-cs"/>
              </a:rPr>
              <a:t>coal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deposits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monitoring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verification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Reduction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Greenhouse</a:t>
            </a:r>
            <a:r>
              <a:rPr lang="de-DE" sz="1200" kern="1200" dirty="0" smtClean="0">
                <a:solidFill>
                  <a:schemeClr val="tx1"/>
                </a:solidFill>
                <a:effectLst/>
                <a:latin typeface="+mn-lt"/>
                <a:ea typeface="+mn-ea"/>
                <a:cs typeface="+mn-cs"/>
              </a:rPr>
              <a:t> Gas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converting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organic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waste</a:t>
            </a:r>
            <a:r>
              <a:rPr lang="de-DE" sz="1200" kern="1200" dirty="0" smtClean="0">
                <a:solidFill>
                  <a:schemeClr val="tx1"/>
                </a:solidFill>
                <a:effectLst/>
                <a:latin typeface="+mn-lt"/>
                <a:ea typeface="+mn-ea"/>
                <a:cs typeface="+mn-cs"/>
              </a:rPr>
              <a:t> like </a:t>
            </a:r>
            <a:r>
              <a:rPr lang="de-DE" sz="1200" kern="1200" dirty="0" err="1" smtClean="0">
                <a:solidFill>
                  <a:schemeClr val="tx1"/>
                </a:solidFill>
                <a:effectLst/>
                <a:latin typeface="+mn-lt"/>
                <a:ea typeface="+mn-ea"/>
                <a:cs typeface="+mn-cs"/>
              </a:rPr>
              <a:t>manure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sewage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sludge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digestates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biowaste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Biocoal</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prevents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release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harmful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gases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methane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oxide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Unrivaled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Efficiency – HTC </a:t>
            </a:r>
            <a:r>
              <a:rPr lang="de-DE" sz="1200" kern="1200" dirty="0" err="1" smtClean="0">
                <a:solidFill>
                  <a:schemeClr val="tx1"/>
                </a:solidFill>
                <a:effectLst/>
                <a:latin typeface="+mn-lt"/>
                <a:ea typeface="+mn-ea"/>
                <a:cs typeface="+mn-cs"/>
              </a:rPr>
              <a:t>requires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only</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fraction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energy</a:t>
            </a:r>
            <a:r>
              <a:rPr lang="de-DE" sz="1200" kern="1200" dirty="0" smtClean="0">
                <a:solidFill>
                  <a:schemeClr val="tx1"/>
                </a:solidFill>
                <a:effectLst/>
                <a:latin typeface="+mn-lt"/>
                <a:ea typeface="+mn-ea"/>
                <a:cs typeface="+mn-cs"/>
              </a:rPr>
              <a:t> per ton </a:t>
            </a:r>
            <a:r>
              <a:rPr lang="de-DE" sz="1200" kern="1200" dirty="0" err="1" smtClean="0">
                <a:solidFill>
                  <a:schemeClr val="tx1"/>
                </a:solidFill>
                <a:effectLst/>
                <a:latin typeface="+mn-lt"/>
                <a:ea typeface="+mn-ea"/>
                <a:cs typeface="+mn-cs"/>
              </a:rPr>
              <a:t>of</a:t>
            </a:r>
            <a:r>
              <a:rPr lang="de-DE" sz="1200" kern="1200" dirty="0" smtClean="0">
                <a:solidFill>
                  <a:schemeClr val="tx1"/>
                </a:solidFill>
                <a:effectLst/>
                <a:latin typeface="+mn-lt"/>
                <a:ea typeface="+mn-ea"/>
                <a:cs typeface="+mn-cs"/>
              </a:rPr>
              <a:t> CO2 </a:t>
            </a:r>
            <a:r>
              <a:rPr lang="de-DE" sz="1200" kern="1200" dirty="0" err="1" smtClean="0">
                <a:solidFill>
                  <a:schemeClr val="tx1"/>
                </a:solidFill>
                <a:effectLst/>
                <a:latin typeface="+mn-lt"/>
                <a:ea typeface="+mn-ea"/>
                <a:cs typeface="+mn-cs"/>
              </a:rPr>
              <a:t>compared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direct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air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capture</a:t>
            </a:r>
            <a:r>
              <a:rPr lang="de-DE" sz="1200" kern="1200" dirty="0" smtClean="0">
                <a:solidFill>
                  <a:schemeClr val="tx1"/>
                </a:solidFill>
                <a:effectLst/>
                <a:latin typeface="+mn-lt"/>
                <a:ea typeface="+mn-ea"/>
                <a:cs typeface="+mn-cs"/>
              </a:rPr>
              <a:t> (DAC), </a:t>
            </a:r>
            <a:r>
              <a:rPr lang="de-DE" sz="1200" kern="1200" dirty="0" err="1" smtClean="0">
                <a:solidFill>
                  <a:schemeClr val="tx1"/>
                </a:solidFill>
                <a:effectLst/>
                <a:latin typeface="+mn-lt"/>
                <a:ea typeface="+mn-ea"/>
                <a:cs typeface="+mn-cs"/>
              </a:rPr>
              <a:t>making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an </a:t>
            </a:r>
            <a:r>
              <a:rPr lang="de-DE" sz="1200" kern="1200" dirty="0" err="1" smtClean="0">
                <a:solidFill>
                  <a:schemeClr val="tx1"/>
                </a:solidFill>
                <a:effectLst/>
                <a:latin typeface="+mn-lt"/>
                <a:ea typeface="+mn-ea"/>
                <a:cs typeface="+mn-cs"/>
              </a:rPr>
              <a:t>economically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viable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solution</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Enhanced </a:t>
            </a:r>
            <a:r>
              <a:rPr lang="de-DE" sz="1200" kern="1200" dirty="0" err="1" smtClean="0">
                <a:solidFill>
                  <a:schemeClr val="tx1"/>
                </a:solidFill>
                <a:effectLst/>
                <a:latin typeface="+mn-lt"/>
                <a:ea typeface="+mn-ea"/>
                <a:cs typeface="+mn-cs"/>
              </a:rPr>
              <a:t>Circular</a:t>
            </a:r>
            <a:r>
              <a:rPr lang="de-DE" sz="1200" kern="1200" dirty="0" smtClean="0">
                <a:solidFill>
                  <a:schemeClr val="tx1"/>
                </a:solidFill>
                <a:effectLst/>
                <a:latin typeface="+mn-lt"/>
                <a:ea typeface="+mn-ea"/>
                <a:cs typeface="+mn-cs"/>
              </a:rPr>
              <a:t> Economy – </a:t>
            </a:r>
            <a:r>
              <a:rPr lang="de-DE" sz="1200" kern="1200" dirty="0" err="1" smtClean="0">
                <a:solidFill>
                  <a:schemeClr val="tx1"/>
                </a:solidFill>
                <a:effectLst/>
                <a:latin typeface="+mn-lt"/>
                <a:ea typeface="+mn-ea"/>
                <a:cs typeface="+mn-cs"/>
              </a:rPr>
              <a:t>Nutrients</a:t>
            </a:r>
            <a:r>
              <a:rPr lang="de-DE" sz="1200" kern="1200" dirty="0" smtClean="0">
                <a:solidFill>
                  <a:schemeClr val="tx1"/>
                </a:solidFill>
                <a:effectLst/>
                <a:latin typeface="+mn-lt"/>
                <a:ea typeface="+mn-ea"/>
                <a:cs typeface="+mn-cs"/>
              </a:rPr>
              <a:t> such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nitrogen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phosphorus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extracted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during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HTC </a:t>
            </a:r>
            <a:r>
              <a:rPr lang="de-DE" sz="1200" kern="1200" dirty="0" err="1" smtClean="0">
                <a:solidFill>
                  <a:schemeClr val="tx1"/>
                </a:solidFill>
                <a:effectLst/>
                <a:latin typeface="+mn-lt"/>
                <a:ea typeface="+mn-ea"/>
                <a:cs typeface="+mn-cs"/>
              </a:rPr>
              <a:t>process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repurposed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as</a:t>
            </a:r>
            <a:r>
              <a:rPr lang="de-DE" sz="1200" kern="1200" dirty="0" smtClean="0">
                <a:solidFill>
                  <a:schemeClr val="tx1"/>
                </a:solidFill>
                <a:effectLst/>
                <a:latin typeface="+mn-lt"/>
                <a:ea typeface="+mn-ea"/>
                <a:cs typeface="+mn-cs"/>
              </a:rPr>
              <a:t> regenerative </a:t>
            </a:r>
            <a:r>
              <a:rPr lang="de-DE" sz="1200" kern="1200" dirty="0" err="1" smtClean="0">
                <a:solidFill>
                  <a:schemeClr val="tx1"/>
                </a:solidFill>
                <a:effectLst/>
                <a:latin typeface="+mn-lt"/>
                <a:ea typeface="+mn-ea"/>
                <a:cs typeface="+mn-cs"/>
              </a:rPr>
              <a:t>fertilizers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supporting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sustainable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agriculture</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Decentralized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Scalable</a:t>
            </a:r>
            <a:r>
              <a:rPr lang="de-DE" sz="1200" kern="1200" dirty="0" smtClean="0">
                <a:solidFill>
                  <a:schemeClr val="tx1"/>
                </a:solidFill>
                <a:effectLst/>
                <a:latin typeface="+mn-lt"/>
                <a:ea typeface="+mn-ea"/>
                <a:cs typeface="+mn-cs"/>
              </a:rPr>
              <a:t> – HTC </a:t>
            </a:r>
            <a:r>
              <a:rPr lang="de-DE" sz="1200" kern="1200" dirty="0" err="1" smtClean="0">
                <a:solidFill>
                  <a:schemeClr val="tx1"/>
                </a:solidFill>
                <a:effectLst/>
                <a:latin typeface="+mn-lt"/>
                <a:ea typeface="+mn-ea"/>
                <a:cs typeface="+mn-cs"/>
              </a:rPr>
              <a:t>installations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deployed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regionally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minimizing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transportation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emissions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reinforcing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local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economies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err="1" smtClean="0">
                <a:solidFill>
                  <a:schemeClr val="tx1"/>
                </a:solidFill>
                <a:effectLst/>
                <a:latin typeface="+mn-lt"/>
                <a:ea typeface="+mn-ea"/>
                <a:cs typeface="+mn-cs"/>
              </a:rPr>
              <a:t>Seizing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Opportunity</a:t>
            </a:r>
            <a:r>
              <a:rPr lang="de-DE" sz="1200" kern="1200" dirty="0" smtClean="0">
                <a:solidFill>
                  <a:schemeClr val="tx1"/>
                </a:solidFill>
                <a:effectLst/>
                <a:latin typeface="+mn-lt"/>
                <a:ea typeface="+mn-ea"/>
                <a:cs typeface="+mn-cs"/>
              </a:rPr>
              <a:t>: A Call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Action The time </a:t>
            </a:r>
            <a:r>
              <a:rPr lang="de-DE" sz="1200" kern="1200" dirty="0" err="1" smtClean="0">
                <a:solidFill>
                  <a:schemeClr val="tx1"/>
                </a:solidFill>
                <a:effectLst/>
                <a:latin typeface="+mn-lt"/>
                <a:ea typeface="+mn-ea"/>
                <a:cs typeface="+mn-cs"/>
              </a:rPr>
              <a:t>for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bold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With</a:t>
            </a:r>
            <a:r>
              <a:rPr lang="de-DE" sz="1200" kern="1200" dirty="0" smtClean="0">
                <a:solidFill>
                  <a:schemeClr val="tx1"/>
                </a:solidFill>
                <a:effectLst/>
                <a:latin typeface="+mn-lt"/>
                <a:ea typeface="+mn-ea"/>
                <a:cs typeface="+mn-cs"/>
              </a:rPr>
              <a:t> a robust </a:t>
            </a:r>
            <a:r>
              <a:rPr lang="de-DE" sz="1200" kern="1200" dirty="0" err="1" smtClean="0">
                <a:solidFill>
                  <a:schemeClr val="tx1"/>
                </a:solidFill>
                <a:effectLst/>
                <a:latin typeface="+mn-lt"/>
                <a:ea typeface="+mn-ea"/>
                <a:cs typeface="+mn-cs"/>
              </a:rPr>
              <a:t>regulatory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framework</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businesses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industries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policymakers</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rally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behind</a:t>
            </a:r>
            <a:r>
              <a:rPr lang="de-DE" sz="1200" kern="1200" dirty="0" smtClean="0">
                <a:solidFill>
                  <a:schemeClr val="tx1"/>
                </a:solidFill>
                <a:effectLst/>
                <a:latin typeface="+mn-lt"/>
                <a:ea typeface="+mn-ea"/>
                <a:cs typeface="+mn-cs"/>
              </a:rPr>
              <a:t> innovative </a:t>
            </a:r>
            <a:r>
              <a:rPr lang="de-DE" sz="1200" kern="1200" dirty="0" err="1" smtClean="0">
                <a:solidFill>
                  <a:schemeClr val="tx1"/>
                </a:solidFill>
                <a:effectLst/>
                <a:latin typeface="+mn-lt"/>
                <a:ea typeface="+mn-ea"/>
                <a:cs typeface="+mn-cs"/>
              </a:rPr>
              <a:t>technologies</a:t>
            </a:r>
            <a:r>
              <a:rPr lang="de-DE" sz="1200" kern="1200" dirty="0" smtClean="0">
                <a:solidFill>
                  <a:schemeClr val="tx1"/>
                </a:solidFill>
                <a:effectLst/>
                <a:latin typeface="+mn-lt"/>
                <a:ea typeface="+mn-ea"/>
                <a:cs typeface="+mn-cs"/>
              </a:rPr>
              <a:t> like HTC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unlock</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new</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carbon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removal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possibilities</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Even </a:t>
            </a:r>
            <a:r>
              <a:rPr lang="de-DE" sz="1200" kern="1200" dirty="0" err="1" smtClean="0">
                <a:solidFill>
                  <a:schemeClr val="tx1"/>
                </a:solidFill>
                <a:effectLst/>
                <a:latin typeface="+mn-lt"/>
                <a:ea typeface="+mn-ea"/>
                <a:cs typeface="+mn-cs"/>
              </a:rPr>
              <a:t>if</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some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political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actors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deny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climate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change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it</a:t>
            </a:r>
            <a:r>
              <a:rPr lang="de-DE" sz="1200" kern="1200" dirty="0" smtClean="0">
                <a:solidFill>
                  <a:schemeClr val="tx1"/>
                </a:solidFill>
                <a:effectLst/>
                <a:latin typeface="+mn-lt"/>
                <a:ea typeface="+mn-ea"/>
                <a:cs typeface="+mn-cs"/>
              </a:rPr>
              <a:t> must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noted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that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atmospheric</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physics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not </a:t>
            </a:r>
            <a:r>
              <a:rPr lang="de-DE" sz="1200" kern="1200" dirty="0" err="1" smtClean="0">
                <a:solidFill>
                  <a:schemeClr val="tx1"/>
                </a:solidFill>
                <a:effectLst/>
                <a:latin typeface="+mn-lt"/>
                <a:ea typeface="+mn-ea"/>
                <a:cs typeface="+mn-cs"/>
              </a:rPr>
              <a:t>impressed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continuing</a:t>
            </a:r>
            <a:r>
              <a:rPr lang="de-DE" sz="1200" kern="1200" dirty="0" smtClean="0">
                <a:solidFill>
                  <a:schemeClr val="tx1"/>
                </a:solidFill>
                <a:effectLst/>
                <a:latin typeface="+mn-lt"/>
                <a:ea typeface="+mn-ea"/>
                <a:cs typeface="+mn-cs"/>
              </a:rPr>
              <a:t> on </a:t>
            </a:r>
            <a:r>
              <a:rPr lang="de-DE" sz="1200" kern="1200" dirty="0" err="1" smtClean="0">
                <a:solidFill>
                  <a:schemeClr val="tx1"/>
                </a:solidFill>
                <a:effectLst/>
                <a:latin typeface="+mn-lt"/>
                <a:ea typeface="+mn-ea"/>
                <a:cs typeface="+mn-cs"/>
              </a:rPr>
              <a:t>its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path</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towards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higher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temperatures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thus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more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severe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weather</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phenomena</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Let's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be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among</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the</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first</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to</a:t>
            </a:r>
            <a:r>
              <a:rPr lang="de-DE" sz="1200" kern="1200" dirty="0" smtClean="0">
                <a:solidFill>
                  <a:schemeClr val="tx1"/>
                </a:solidFill>
                <a:effectLst/>
                <a:latin typeface="+mn-lt"/>
                <a:ea typeface="+mn-ea"/>
                <a:cs typeface="+mn-cs"/>
              </a:rPr>
              <a:t> turn hydrothermal </a:t>
            </a:r>
            <a:r>
              <a:rPr lang="de-DE" sz="1200" kern="1200" dirty="0" err="1" smtClean="0">
                <a:solidFill>
                  <a:schemeClr val="tx1"/>
                </a:solidFill>
                <a:effectLst/>
                <a:latin typeface="+mn-lt"/>
                <a:ea typeface="+mn-ea"/>
                <a:cs typeface="+mn-cs"/>
              </a:rPr>
              <a:t>carbonisation</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into</a:t>
            </a:r>
            <a:r>
              <a:rPr lang="de-DE" sz="1200" kern="1200" dirty="0" smtClean="0">
                <a:solidFill>
                  <a:schemeClr val="tx1"/>
                </a:solidFill>
                <a:effectLst/>
                <a:latin typeface="+mn-lt"/>
                <a:ea typeface="+mn-ea"/>
                <a:cs typeface="+mn-cs"/>
              </a:rPr>
              <a:t> a </a:t>
            </a:r>
            <a:r>
              <a:rPr lang="de-DE" sz="1200" kern="1200" dirty="0" err="1" smtClean="0">
                <a:solidFill>
                  <a:schemeClr val="tx1"/>
                </a:solidFill>
                <a:effectLst/>
                <a:latin typeface="+mn-lt"/>
                <a:ea typeface="+mn-ea"/>
                <a:cs typeface="+mn-cs"/>
              </a:rPr>
              <a:t>useful</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and</a:t>
            </a:r>
            <a:r>
              <a:rPr lang="de-DE" sz="1200" kern="1200" dirty="0" smtClean="0">
                <a:solidFill>
                  <a:schemeClr val="tx1"/>
                </a:solidFill>
                <a:effectLst/>
                <a:latin typeface="+mn-lt"/>
                <a:ea typeface="+mn-ea"/>
                <a:cs typeface="+mn-cs"/>
              </a:rPr>
              <a:t> profitable </a:t>
            </a:r>
            <a:r>
              <a:rPr lang="de-DE" sz="1200" kern="1200" dirty="0" err="1" smtClean="0">
                <a:solidFill>
                  <a:schemeClr val="tx1"/>
                </a:solidFill>
                <a:effectLst/>
                <a:latin typeface="+mn-lt"/>
                <a:ea typeface="+mn-ea"/>
                <a:cs typeface="+mn-cs"/>
              </a:rPr>
              <a:t>business</a:t>
            </a:r>
            <a:r>
              <a:rPr lang="de-DE" sz="1200" kern="1200" dirty="0" smtClean="0">
                <a:solidFill>
                  <a:schemeClr val="tx1"/>
                </a:solidFill>
                <a:effectLst/>
                <a:latin typeface="+mn-lt"/>
                <a:ea typeface="+mn-ea"/>
                <a:cs typeface="+mn-cs"/>
              </a:rPr>
              <a:t>. Legal </a:t>
            </a:r>
            <a:r>
              <a:rPr lang="de-DE" sz="1200" kern="1200" dirty="0" err="1" smtClean="0">
                <a:solidFill>
                  <a:schemeClr val="tx1"/>
                </a:solidFill>
                <a:effectLst/>
                <a:latin typeface="+mn-lt"/>
                <a:ea typeface="+mn-ea"/>
                <a:cs typeface="+mn-cs"/>
              </a:rPr>
              <a:t>certainty</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is</a:t>
            </a:r>
            <a:r>
              <a:rPr lang="de-DE" sz="1200" kern="1200" dirty="0" smtClean="0">
                <a:solidFill>
                  <a:schemeClr val="tx1"/>
                </a:solidFill>
                <a:effectLst/>
                <a:latin typeface="+mn-lt"/>
                <a:ea typeface="+mn-ea"/>
                <a:cs typeface="+mn-cs"/>
              </a:rPr>
              <a:t> </a:t>
            </a:r>
            <a:r>
              <a:rPr lang="de-DE" sz="1200" kern="1200" dirty="0" err="1" smtClean="0">
                <a:solidFill>
                  <a:schemeClr val="tx1"/>
                </a:solidFill>
                <a:effectLst/>
                <a:latin typeface="+mn-lt"/>
                <a:ea typeface="+mn-ea"/>
                <a:cs typeface="+mn-cs"/>
              </a:rPr>
              <a:t>now</a:t>
            </a:r>
            <a:r>
              <a:rPr lang="de-DE" sz="1200" kern="1200" dirty="0" smtClean="0">
                <a:solidFill>
                  <a:schemeClr val="tx1"/>
                </a:solidFill>
                <a:effectLst/>
                <a:latin typeface="+mn-lt"/>
                <a:ea typeface="+mn-ea"/>
                <a:cs typeface="+mn-cs"/>
              </a:rPr>
              <a:t> in </a:t>
            </a:r>
            <a:r>
              <a:rPr lang="de-DE" sz="1200" kern="1200" dirty="0" err="1" smtClean="0">
                <a:solidFill>
                  <a:schemeClr val="tx1"/>
                </a:solidFill>
                <a:effectLst/>
                <a:latin typeface="+mn-lt"/>
                <a:ea typeface="+mn-ea"/>
                <a:cs typeface="+mn-cs"/>
              </a:rPr>
              <a:t>place</a:t>
            </a:r>
            <a:r>
              <a:rPr lang="de-DE" sz="1200" kern="1200" dirty="0" smtClean="0">
                <a:solidFill>
                  <a:schemeClr val="tx1"/>
                </a:solidFill>
                <a:effectLst/>
                <a:latin typeface="+mn-lt"/>
                <a:ea typeface="+mn-ea"/>
                <a:cs typeface="+mn-cs"/>
              </a:rPr>
              <a:t>, at least at European </a:t>
            </a:r>
            <a:r>
              <a:rPr lang="de-DE" sz="1200" kern="1200" dirty="0" err="1" smtClean="0">
                <a:solidFill>
                  <a:schemeClr val="tx1"/>
                </a:solidFill>
                <a:effectLst/>
                <a:latin typeface="+mn-lt"/>
                <a:ea typeface="+mn-ea"/>
                <a:cs typeface="+mn-cs"/>
              </a:rPr>
              <a:t>level</a:t>
            </a:r>
            <a:r>
              <a:rPr lang="de-DE" sz="1200" kern="1200" dirty="0" smtClean="0">
                <a:solidFill>
                  <a:schemeClr val="tx1"/>
                </a:solidFill>
                <a:effectLst/>
                <a:latin typeface="+mn-lt"/>
                <a:ea typeface="+mn-ea"/>
                <a:cs typeface="+mn-cs"/>
              </a:rPr>
              <a:t>...</a:t>
            </a:r>
          </a:p>
          <a:p>
            <a:r>
              <a:rPr lang="de-DE" sz="1200" kern="1200" dirty="0" smtClean="0">
                <a:solidFill>
                  <a:schemeClr val="tx1"/>
                </a:solidFill>
                <a:effectLst/>
                <a:latin typeface="+mn-lt"/>
                <a:ea typeface="+mn-ea"/>
                <a:cs typeface="+mn-cs"/>
              </a:rPr>
              <a:t> </a:t>
            </a:r>
          </a:p>
          <a:p>
            <a:r>
              <a:rPr lang="de-DE" sz="1200" kern="1200" dirty="0" smtClean="0">
                <a:solidFill>
                  <a:schemeClr val="tx1"/>
                </a:solidFill>
                <a:effectLst/>
                <a:latin typeface="+mn-lt"/>
                <a:ea typeface="+mn-ea"/>
                <a:cs typeface="+mn-cs"/>
              </a:rPr>
              <a:t>© 2025 </a:t>
            </a:r>
            <a:r>
              <a:rPr lang="de-DE" sz="1200" kern="1200" dirty="0" err="1" smtClean="0">
                <a:solidFill>
                  <a:schemeClr val="tx1"/>
                </a:solidFill>
                <a:effectLst/>
                <a:latin typeface="+mn-lt"/>
                <a:ea typeface="+mn-ea"/>
                <a:cs typeface="+mn-cs"/>
              </a:rPr>
              <a:t>About</a:t>
            </a:r>
            <a:r>
              <a:rPr lang="de-DE" sz="1200" kern="1200" dirty="0" smtClean="0">
                <a:solidFill>
                  <a:schemeClr val="tx1"/>
                </a:solidFill>
                <a:effectLst/>
                <a:latin typeface="+mn-lt"/>
                <a:ea typeface="+mn-ea"/>
                <a:cs typeface="+mn-cs"/>
              </a:rPr>
              <a:t> hydrochar....</a:t>
            </a:r>
          </a:p>
          <a:p>
            <a:endParaRPr lang="de-DE" dirty="0"/>
          </a:p>
        </p:txBody>
      </p:sp>
      <p:sp>
        <p:nvSpPr>
          <p:cNvPr id="4" name="Foliennummernplatzhalter 3"/>
          <p:cNvSpPr>
            <a:spLocks noGrp="1"/>
          </p:cNvSpPr>
          <p:nvPr>
            <p:ph type="sldNum" sz="quarter" idx="10"/>
          </p:nvPr>
        </p:nvSpPr>
        <p:spPr/>
        <p:txBody>
          <a:bodyPr/>
          <a:lstStyle/>
          <a:p>
            <a:fld id="{41F1F406-885C-DC4D-B181-B5F9F5D8696D}" type="slidenum">
              <a:rPr lang="en-US" smtClean="0"/>
              <a:t>7</a:t>
            </a:fld>
            <a:endParaRPr lang="en-US"/>
          </a:p>
        </p:txBody>
      </p:sp>
    </p:spTree>
    <p:extLst>
      <p:ext uri="{BB962C8B-B14F-4D97-AF65-F5344CB8AC3E}">
        <p14:creationId xmlns:p14="http://schemas.microsoft.com/office/powerpoint/2010/main" val="3010127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C128FA71-3A18-48C0-980F-4B68F7F63042}" type="datetime1">
              <a:rPr lang="en-US" smtClean="0"/>
              <a:t>7/17/2025</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CC057153-B650-4DEB-B370-79DDCFDCE934}" type="slidenum">
              <a:rPr lang="en-US" smtClean="0"/>
              <a:t>‹Nr.›</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35230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04EDB3-C0E8-45F8-9E1D-1B6C8D1880C0}" type="datetime1">
              <a:rPr lang="en-US" smtClean="0"/>
              <a:t>7/17/2025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1997169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0EC4B-54ED-4041-B552-9BA760FA3DBA}" type="datetime1">
              <a:rPr lang="en-US" smtClean="0"/>
              <a:t>7/17/2025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43622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51678" y="382384"/>
            <a:ext cx="10178322" cy="897776"/>
          </a:xfrm>
        </p:spPr>
        <p:txBody>
          <a:bodyPr>
            <a:normAutofit/>
          </a:bodyPr>
          <a:lstStyle>
            <a:lvl1pPr>
              <a:defRPr sz="2400" cap="none" baseline="0">
                <a:latin typeface="+mn-lt"/>
              </a:defRPr>
            </a:lvl1pPr>
          </a:lstStyle>
          <a:p>
            <a:r>
              <a:rPr lang="en-US" dirty="0"/>
              <a:t>Click to edit Master title </a:t>
            </a:r>
            <a:r>
              <a:rPr lang="en-US" dirty="0" smtClean="0"/>
              <a:t>style</a:t>
            </a:r>
            <a:br>
              <a:rPr lang="en-US" dirty="0" smtClean="0"/>
            </a:br>
            <a:endParaRPr lang="en-US" dirty="0"/>
          </a:p>
        </p:txBody>
      </p:sp>
      <p:sp>
        <p:nvSpPr>
          <p:cNvPr id="3" name="Content Placeholder 2"/>
          <p:cNvSpPr>
            <a:spLocks noGrp="1"/>
          </p:cNvSpPr>
          <p:nvPr>
            <p:ph idx="1"/>
          </p:nvPr>
        </p:nvSpPr>
        <p:spPr>
          <a:xfrm>
            <a:off x="1251678" y="1482290"/>
            <a:ext cx="10178322" cy="4423209"/>
          </a:xfrm>
        </p:spPr>
        <p:txBody>
          <a:bodyPr/>
          <a:lstStyle>
            <a:lvl2pPr>
              <a:defRPr sz="2000"/>
            </a:lvl2pPr>
            <a:lvl3pPr>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1C1210E-201E-4473-82AC-2466F5386C38}" type="datetime1">
              <a:rPr lang="en-US" smtClean="0"/>
              <a:t>7/17/2025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111945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B01EA198-6CAB-4B8F-B93F-1F9C8C4B6CE7}" type="datetime1">
              <a:rPr lang="en-US" smtClean="0"/>
              <a:t>7/17/2025</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CC057153-B650-4DEB-B370-79DDCFDCE934}" type="slidenum">
              <a:rPr lang="en-US" smtClean="0"/>
              <a:t>‹Nr.›</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91116905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07400"/>
          </a:xfrm>
        </p:spPr>
        <p:txBody>
          <a:bodyPr>
            <a:normAutofit/>
          </a:bodyPr>
          <a:lstStyle>
            <a:lvl1pPr>
              <a:defRPr sz="2400" cap="none" baseline="0">
                <a:latin typeface="+mn-lt"/>
              </a:defRPr>
            </a:lvl1pPr>
          </a:lstStyle>
          <a:p>
            <a:r>
              <a:rPr lang="en-US" dirty="0"/>
              <a:t>Click to edit Master title style</a:t>
            </a:r>
          </a:p>
        </p:txBody>
      </p:sp>
      <p:sp>
        <p:nvSpPr>
          <p:cNvPr id="3" name="Content Placeholder 2"/>
          <p:cNvSpPr>
            <a:spLocks noGrp="1"/>
          </p:cNvSpPr>
          <p:nvPr>
            <p:ph sz="half" idx="1"/>
          </p:nvPr>
        </p:nvSpPr>
        <p:spPr>
          <a:xfrm>
            <a:off x="1257300" y="1386038"/>
            <a:ext cx="4800600" cy="45194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47796" y="1386038"/>
            <a:ext cx="4800600" cy="4519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A06041F-4525-44D5-AA4F-332294BF1F56}" type="datetime1">
              <a:rPr lang="en-US" smtClean="0"/>
              <a:t>7/17/2025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2081971107"/>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557091-BBDF-4EB9-BA6B-2BB67AC4FC0F}" type="datetime1">
              <a:rPr lang="en-US" smtClean="0"/>
              <a:t>7/17/2025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97990605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6B226B-77A6-410C-9796-083F278E0125}" type="datetime1">
              <a:rPr lang="en-US" smtClean="0"/>
              <a:t>7/17/2025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1228516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A578B-D289-4C40-8593-3D356C49DA58}" type="datetime1">
              <a:rPr lang="en-US" smtClean="0"/>
              <a:t>7/17/2025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1079514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713DFAE3-14DB-48A7-A80F-80DDB072CE3D}" type="datetime1">
              <a:rPr lang="en-US" smtClean="0"/>
              <a:t>7/17/2025</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CC057153-B650-4DEB-B370-79DDCFDCE934}" type="slidenum">
              <a:rPr lang="en-US" smtClean="0"/>
              <a:t>‹Nr.›</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4225560"/>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a:t>Click to edit Master title style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2C5EAEF-6478-4102-8F5D-A5FE9FC97ACB}" type="datetime1">
              <a:rPr lang="en-US" smtClean="0"/>
              <a:t>7/17/2025</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CC057153-B650-4DEB-B370-79DDCFDCE934}" type="slidenum">
              <a:rPr lang="en-US" smtClean="0"/>
              <a:t>‹Nr.›</a:t>
            </a:fld>
            <a:endParaRPr lang="en-US"/>
          </a:p>
        </p:txBody>
      </p:sp>
    </p:spTree>
    <p:extLst>
      <p:ext uri="{BB962C8B-B14F-4D97-AF65-F5344CB8AC3E}">
        <p14:creationId xmlns:p14="http://schemas.microsoft.com/office/powerpoint/2010/main" val="397875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87852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1251678" y="1463041"/>
            <a:ext cx="10178322" cy="44165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7F45AC6-C491-4585-A584-9CE2AF7D5500}" type="datetime1">
              <a:rPr lang="en-US" smtClean="0"/>
              <a:t>7/17/2025</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CC057153-B650-4DEB-B370-79DDCFDCE934}" type="slidenum">
              <a:rPr lang="en-US" smtClean="0"/>
              <a:t>‹Nr.›</a:t>
            </a:fld>
            <a:endParaRPr 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036621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2400" kern="1200" cap="none" spc="200" baseline="0">
          <a:solidFill>
            <a:schemeClr val="tx2"/>
          </a:solidFill>
          <a:latin typeface="+mn-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20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733C6B-D7B0-3AD1-A182-B3309E2854DD}"/>
              </a:ext>
            </a:extLst>
          </p:cNvPr>
          <p:cNvSpPr>
            <a:spLocks noGrp="1"/>
          </p:cNvSpPr>
          <p:nvPr>
            <p:ph type="ctrTitle"/>
          </p:nvPr>
        </p:nvSpPr>
        <p:spPr>
          <a:xfrm>
            <a:off x="7843394" y="1585763"/>
            <a:ext cx="3788767" cy="1843238"/>
          </a:xfrm>
        </p:spPr>
        <p:txBody>
          <a:bodyPr>
            <a:noAutofit/>
          </a:bodyPr>
          <a:lstStyle/>
          <a:p>
            <a:r>
              <a:rPr lang="en-US" sz="2800" dirty="0">
                <a:latin typeface="Calibri Light" panose="020F0302020204030204" pitchFamily="34" charset="0"/>
                <a:ea typeface="Calibri Light" panose="020F0302020204030204" pitchFamily="34" charset="0"/>
                <a:cs typeface="Calibri Light" panose="020F0302020204030204" pitchFamily="34" charset="0"/>
              </a:rPr>
              <a:t>Workshop: Toward a Common Protocol for Testing Carbon Stability of </a:t>
            </a:r>
            <a:r>
              <a:rPr lang="en-US" sz="2800" dirty="0" err="1">
                <a:latin typeface="Calibri Light" panose="020F0302020204030204" pitchFamily="34" charset="0"/>
                <a:ea typeface="Calibri Light" panose="020F0302020204030204" pitchFamily="34" charset="0"/>
                <a:cs typeface="Calibri Light" panose="020F0302020204030204" pitchFamily="34" charset="0"/>
              </a:rPr>
              <a:t>Hydrochar</a:t>
            </a:r>
            <a:r>
              <a:rPr lang="en-US" sz="2800" dirty="0">
                <a:latin typeface="Calibri Light" panose="020F0302020204030204" pitchFamily="34" charset="0"/>
                <a:ea typeface="Calibri Light" panose="020F0302020204030204" pitchFamily="34" charset="0"/>
                <a:cs typeface="Calibri Light" panose="020F0302020204030204" pitchFamily="34" charset="0"/>
              </a:rPr>
              <a:t> </a:t>
            </a:r>
            <a:endParaRPr lang="es-ES" sz="2800" dirty="0">
              <a:latin typeface="Calibri Light" panose="020F0302020204030204" pitchFamily="34" charset="0"/>
              <a:ea typeface="Calibri Light" panose="020F0302020204030204" pitchFamily="34" charset="0"/>
              <a:cs typeface="Calibri Light" panose="020F0302020204030204" pitchFamily="34" charset="0"/>
            </a:endParaRPr>
          </a:p>
        </p:txBody>
      </p:sp>
      <p:sp>
        <p:nvSpPr>
          <p:cNvPr id="3" name="Subtítulo 2">
            <a:extLst>
              <a:ext uri="{FF2B5EF4-FFF2-40B4-BE49-F238E27FC236}">
                <a16:creationId xmlns:a16="http://schemas.microsoft.com/office/drawing/2014/main" id="{2FBC2D3C-EDB8-B3CB-E95B-0F30651D35CB}"/>
              </a:ext>
            </a:extLst>
          </p:cNvPr>
          <p:cNvSpPr>
            <a:spLocks noGrp="1"/>
          </p:cNvSpPr>
          <p:nvPr>
            <p:ph type="subTitle" idx="1"/>
          </p:nvPr>
        </p:nvSpPr>
        <p:spPr>
          <a:xfrm>
            <a:off x="8970264" y="4524047"/>
            <a:ext cx="2487988" cy="490718"/>
          </a:xfrm>
        </p:spPr>
        <p:txBody>
          <a:bodyPr>
            <a:normAutofit fontScale="55000" lnSpcReduction="20000"/>
          </a:bodyPr>
          <a:lstStyle/>
          <a:p>
            <a:pPr algn="l"/>
            <a:r>
              <a:rPr lang="es-ES" dirty="0" err="1"/>
              <a:t>Postdam</a:t>
            </a:r>
            <a:r>
              <a:rPr lang="es-ES" dirty="0"/>
              <a:t>, </a:t>
            </a:r>
          </a:p>
          <a:p>
            <a:pPr algn="l"/>
            <a:r>
              <a:rPr lang="es-ES" dirty="0"/>
              <a:t>17</a:t>
            </a:r>
            <a:r>
              <a:rPr lang="es-ES" baseline="30000" dirty="0"/>
              <a:t>th</a:t>
            </a:r>
            <a:r>
              <a:rPr lang="es-ES" dirty="0"/>
              <a:t> </a:t>
            </a:r>
            <a:r>
              <a:rPr lang="es-ES" dirty="0" err="1"/>
              <a:t>July</a:t>
            </a:r>
            <a:r>
              <a:rPr lang="es-ES" dirty="0"/>
              <a:t> 2025</a:t>
            </a:r>
          </a:p>
        </p:txBody>
      </p:sp>
      <p:pic>
        <p:nvPicPr>
          <p:cNvPr id="4" name="Picture 3" descr="Concepto genético abstracto">
            <a:extLst>
              <a:ext uri="{FF2B5EF4-FFF2-40B4-BE49-F238E27FC236}">
                <a16:creationId xmlns:a16="http://schemas.microsoft.com/office/drawing/2014/main" id="{75378798-72E6-44BD-6153-22F5B61B8736}"/>
              </a:ext>
            </a:extLst>
          </p:cNvPr>
          <p:cNvPicPr>
            <a:picLocks noChangeAspect="1"/>
          </p:cNvPicPr>
          <p:nvPr/>
        </p:nvPicPr>
        <p:blipFill>
          <a:blip r:embed="rId2"/>
          <a:srcRect t="6919" r="-2" b="-2"/>
          <a:stretch>
            <a:fillRect/>
          </a:stretch>
        </p:blipFill>
        <p:spPr>
          <a:xfrm>
            <a:off x="2" y="10"/>
            <a:ext cx="7367752" cy="6857990"/>
          </a:xfrm>
          <a:prstGeom prst="rect">
            <a:avLst/>
          </a:prstGeom>
        </p:spPr>
      </p:pic>
    </p:spTree>
    <p:extLst>
      <p:ext uri="{BB962C8B-B14F-4D97-AF65-F5344CB8AC3E}">
        <p14:creationId xmlns:p14="http://schemas.microsoft.com/office/powerpoint/2010/main" val="2473427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 name="TextBox 1023">
            <a:extLst>
              <a:ext uri="{FF2B5EF4-FFF2-40B4-BE49-F238E27FC236}">
                <a16:creationId xmlns:a16="http://schemas.microsoft.com/office/drawing/2014/main" id="{02E26822-FBE5-A771-17F1-FA4B7EB92273}"/>
              </a:ext>
            </a:extLst>
          </p:cNvPr>
          <p:cNvSpPr txBox="1"/>
          <p:nvPr/>
        </p:nvSpPr>
        <p:spPr>
          <a:xfrm>
            <a:off x="1168168" y="417495"/>
            <a:ext cx="10661280" cy="461665"/>
          </a:xfrm>
          <a:prstGeom prst="rect">
            <a:avLst/>
          </a:prstGeom>
          <a:noFill/>
        </p:spPr>
        <p:txBody>
          <a:bodyPr wrap="square" rtlCol="0">
            <a:spAutoFit/>
          </a:bodyPr>
          <a:lstStyle/>
          <a:p>
            <a:r>
              <a:rPr lang="en-US" sz="2400" dirty="0" smtClean="0"/>
              <a:t>Welcome to ATB and to the first Hydrochar Network Workshop</a:t>
            </a:r>
            <a:endParaRPr lang="en-US" sz="2000" dirty="0"/>
          </a:p>
        </p:txBody>
      </p:sp>
      <p:sp>
        <p:nvSpPr>
          <p:cNvPr id="2" name="TextBox 1">
            <a:extLst>
              <a:ext uri="{FF2B5EF4-FFF2-40B4-BE49-F238E27FC236}">
                <a16:creationId xmlns:a16="http://schemas.microsoft.com/office/drawing/2014/main" id="{BBB41C29-47CF-E44B-E832-49532B24EB62}"/>
              </a:ext>
            </a:extLst>
          </p:cNvPr>
          <p:cNvSpPr txBox="1"/>
          <p:nvPr/>
        </p:nvSpPr>
        <p:spPr>
          <a:xfrm>
            <a:off x="1183808" y="1620073"/>
            <a:ext cx="10172700" cy="5570756"/>
          </a:xfrm>
          <a:prstGeom prst="rect">
            <a:avLst/>
          </a:prstGeom>
          <a:noFill/>
        </p:spPr>
        <p:txBody>
          <a:bodyPr wrap="square" rtlCol="0">
            <a:spAutoFit/>
          </a:bodyPr>
          <a:lstStyle/>
          <a:p>
            <a:pPr algn="just"/>
            <a:r>
              <a:rPr lang="en-US" sz="2000" dirty="0" smtClean="0"/>
              <a:t>Background</a:t>
            </a:r>
          </a:p>
          <a:p>
            <a:pPr marL="342900" indent="-342900" algn="just">
              <a:buFont typeface="Arial" panose="020B0604020202020204" pitchFamily="34" charset="0"/>
              <a:buChar char="•"/>
            </a:pPr>
            <a:r>
              <a:rPr lang="en-US" sz="2000" dirty="0" smtClean="0"/>
              <a:t>Impulse </a:t>
            </a:r>
            <a:r>
              <a:rPr lang="en-US" sz="2000" dirty="0"/>
              <a:t>from new EU regulation 2024/3012 from 27 November 2024 </a:t>
            </a:r>
            <a:endParaRPr lang="en-US" sz="2000" dirty="0" smtClean="0"/>
          </a:p>
          <a:p>
            <a:pPr marL="342900" indent="-342900" algn="just">
              <a:buFont typeface="Courier New" panose="02070309020205020404" pitchFamily="49" charset="0"/>
              <a:buChar char="o"/>
            </a:pPr>
            <a:r>
              <a:rPr lang="en-US" sz="2000" i="1" dirty="0" smtClean="0"/>
              <a:t>“</a:t>
            </a:r>
            <a:r>
              <a:rPr lang="en-US" sz="2000" i="1" dirty="0"/>
              <a:t>Establishing a </a:t>
            </a:r>
            <a:r>
              <a:rPr lang="en-US" sz="2000" b="1" i="1" dirty="0"/>
              <a:t>Union certification framework</a:t>
            </a:r>
            <a:r>
              <a:rPr lang="en-US" sz="2000" i="1" dirty="0"/>
              <a:t> for permanent carbon removals, carbon farming and carbon storage in products” </a:t>
            </a:r>
          </a:p>
          <a:p>
            <a:pPr marL="285750" indent="-285750" algn="just">
              <a:buFont typeface="Arial" panose="020B0604020202020204" pitchFamily="34" charset="0"/>
              <a:buChar char="•"/>
            </a:pPr>
            <a:r>
              <a:rPr lang="de-DE" sz="2000" dirty="0" err="1" smtClean="0"/>
              <a:t>Seize</a:t>
            </a:r>
            <a:r>
              <a:rPr lang="de-DE" sz="2000" dirty="0" smtClean="0"/>
              <a:t> </a:t>
            </a:r>
            <a:r>
              <a:rPr lang="de-DE" sz="2000" dirty="0" err="1"/>
              <a:t>the</a:t>
            </a:r>
            <a:r>
              <a:rPr lang="de-DE" sz="2000" dirty="0"/>
              <a:t> </a:t>
            </a:r>
            <a:r>
              <a:rPr lang="de-DE" sz="2000" dirty="0" err="1" smtClean="0"/>
              <a:t>Opportunity</a:t>
            </a:r>
            <a:r>
              <a:rPr lang="de-DE" sz="2000" dirty="0" smtClean="0"/>
              <a:t> </a:t>
            </a:r>
            <a:r>
              <a:rPr lang="de-DE" sz="2000" dirty="0" err="1" smtClean="0"/>
              <a:t>for</a:t>
            </a:r>
            <a:r>
              <a:rPr lang="de-DE" sz="2000" dirty="0" smtClean="0"/>
              <a:t> a</a:t>
            </a:r>
            <a:r>
              <a:rPr lang="en-US" sz="2000" dirty="0" smtClean="0"/>
              <a:t> </a:t>
            </a:r>
            <a:r>
              <a:rPr lang="en-US" sz="2000" dirty="0"/>
              <a:t>New Era for Carbon </a:t>
            </a:r>
            <a:r>
              <a:rPr lang="en-US" sz="2000" dirty="0" smtClean="0"/>
              <a:t>Removal</a:t>
            </a:r>
            <a:r>
              <a:rPr lang="de-DE" sz="2000" dirty="0"/>
              <a:t>:  A Call </a:t>
            </a:r>
            <a:r>
              <a:rPr lang="de-DE" sz="2000" dirty="0" err="1"/>
              <a:t>to</a:t>
            </a:r>
            <a:r>
              <a:rPr lang="de-DE" sz="2000" dirty="0"/>
              <a:t> Action </a:t>
            </a:r>
            <a:r>
              <a:rPr lang="en-US" sz="2000" dirty="0" smtClean="0"/>
              <a:t> </a:t>
            </a:r>
            <a:r>
              <a:rPr lang="de-DE" sz="1600" dirty="0" smtClean="0"/>
              <a:t>(</a:t>
            </a:r>
            <a:r>
              <a:rPr lang="de-DE" sz="1600" dirty="0" err="1" smtClean="0"/>
              <a:t>from</a:t>
            </a:r>
            <a:r>
              <a:rPr lang="de-DE" sz="1600" dirty="0" smtClean="0"/>
              <a:t> </a:t>
            </a:r>
            <a:r>
              <a:rPr lang="de-DE" sz="1600" dirty="0" err="1" smtClean="0"/>
              <a:t>the</a:t>
            </a:r>
            <a:r>
              <a:rPr lang="de-DE" sz="1600" dirty="0" smtClean="0"/>
              <a:t> Hydrochar Newsletter, 19.2.2025)</a:t>
            </a:r>
            <a:r>
              <a:rPr lang="de-DE" sz="2000" dirty="0" smtClean="0"/>
              <a:t> - </a:t>
            </a:r>
            <a:r>
              <a:rPr lang="de-DE" sz="2000" dirty="0" err="1" smtClean="0"/>
              <a:t>Presentations</a:t>
            </a:r>
            <a:r>
              <a:rPr lang="de-DE" sz="2000" dirty="0" smtClean="0"/>
              <a:t> </a:t>
            </a:r>
            <a:r>
              <a:rPr lang="de-DE" sz="2000" dirty="0" err="1" smtClean="0"/>
              <a:t>and</a:t>
            </a:r>
            <a:r>
              <a:rPr lang="de-DE" sz="2000" dirty="0" smtClean="0"/>
              <a:t> </a:t>
            </a:r>
            <a:r>
              <a:rPr lang="de-DE" sz="2000" dirty="0" err="1" smtClean="0"/>
              <a:t>discussion</a:t>
            </a:r>
            <a:r>
              <a:rPr lang="de-DE" sz="2000" dirty="0" smtClean="0"/>
              <a:t> at 4th HTC Symposium in New Orleans</a:t>
            </a:r>
          </a:p>
          <a:p>
            <a:pPr marL="800100" lvl="1" indent="-342900" algn="just">
              <a:buFont typeface="Wingdings" panose="05000000000000000000" pitchFamily="2" charset="2"/>
              <a:buChar char="à"/>
            </a:pPr>
            <a:r>
              <a:rPr lang="de-DE" sz="2000" dirty="0" smtClean="0"/>
              <a:t>Lack </a:t>
            </a:r>
            <a:r>
              <a:rPr lang="de-DE" sz="2000" dirty="0" err="1"/>
              <a:t>of</a:t>
            </a:r>
            <a:r>
              <a:rPr lang="de-DE" sz="2000" dirty="0"/>
              <a:t> </a:t>
            </a:r>
            <a:r>
              <a:rPr lang="de-DE" sz="2000" dirty="0" err="1"/>
              <a:t>convincing</a:t>
            </a:r>
            <a:r>
              <a:rPr lang="de-DE" sz="2000" dirty="0"/>
              <a:t> </a:t>
            </a:r>
            <a:r>
              <a:rPr lang="de-DE" sz="2000" dirty="0" err="1"/>
              <a:t>data</a:t>
            </a:r>
            <a:r>
              <a:rPr lang="de-DE" sz="2000" dirty="0"/>
              <a:t> </a:t>
            </a:r>
            <a:r>
              <a:rPr lang="de-DE" sz="2000" dirty="0" err="1"/>
              <a:t>for</a:t>
            </a:r>
            <a:r>
              <a:rPr lang="de-DE" sz="2000" dirty="0"/>
              <a:t> hydrochar </a:t>
            </a:r>
            <a:r>
              <a:rPr lang="de-DE" sz="2000" dirty="0" err="1" smtClean="0"/>
              <a:t>stability</a:t>
            </a:r>
            <a:endParaRPr lang="de-DE" sz="2000" dirty="0" smtClean="0"/>
          </a:p>
          <a:p>
            <a:pPr marL="800100" lvl="1" indent="-342900" algn="just">
              <a:buFont typeface="Wingdings" panose="05000000000000000000" pitchFamily="2" charset="2"/>
              <a:buChar char="à"/>
            </a:pPr>
            <a:r>
              <a:rPr lang="de-DE" sz="2000" dirty="0" smtClean="0"/>
              <a:t>Need </a:t>
            </a:r>
            <a:r>
              <a:rPr lang="de-DE" sz="2000" dirty="0" err="1" smtClean="0"/>
              <a:t>community</a:t>
            </a:r>
            <a:r>
              <a:rPr lang="de-DE" sz="2000" dirty="0" smtClean="0"/>
              <a:t> </a:t>
            </a:r>
            <a:r>
              <a:rPr lang="de-DE" sz="2000" dirty="0" err="1" smtClean="0"/>
              <a:t>action</a:t>
            </a:r>
            <a:endParaRPr lang="de-DE" sz="2000" dirty="0" smtClean="0"/>
          </a:p>
          <a:p>
            <a:pPr lvl="1" algn="just"/>
            <a:endParaRPr lang="de-DE" sz="800" dirty="0"/>
          </a:p>
          <a:p>
            <a:pPr algn="just"/>
            <a:r>
              <a:rPr lang="en-US" sz="2000" dirty="0" smtClean="0"/>
              <a:t>Potential categories for HTC/hydrochar as NET</a:t>
            </a:r>
            <a:endParaRPr lang="en-US" sz="2000" dirty="0"/>
          </a:p>
          <a:p>
            <a:pPr marL="342900" indent="-342900" algn="just">
              <a:buFont typeface="Arial" panose="020B0604020202020204" pitchFamily="34" charset="0"/>
              <a:buChar char="•"/>
            </a:pPr>
            <a:r>
              <a:rPr lang="en-US" sz="2000" dirty="0" smtClean="0"/>
              <a:t>‘</a:t>
            </a:r>
            <a:r>
              <a:rPr lang="en-US" sz="2000" dirty="0"/>
              <a:t>permanent carbon removal’ </a:t>
            </a:r>
            <a:r>
              <a:rPr lang="en-US" sz="2000" dirty="0" smtClean="0"/>
              <a:t>- </a:t>
            </a:r>
            <a:r>
              <a:rPr lang="en-US" dirty="0"/>
              <a:t>any practice or process </a:t>
            </a:r>
            <a:r>
              <a:rPr lang="en-US" dirty="0" smtClean="0"/>
              <a:t>that…captures </a:t>
            </a:r>
            <a:r>
              <a:rPr lang="en-US" dirty="0"/>
              <a:t>and stores </a:t>
            </a:r>
            <a:r>
              <a:rPr lang="en-US" dirty="0" smtClean="0"/>
              <a:t>…biogenic </a:t>
            </a:r>
            <a:r>
              <a:rPr lang="en-US" dirty="0"/>
              <a:t>carbon for several centuries, including permanently chemically bound carbon in </a:t>
            </a:r>
            <a:r>
              <a:rPr lang="en-US" dirty="0" smtClean="0"/>
              <a:t>products…;  </a:t>
            </a:r>
          </a:p>
          <a:p>
            <a:pPr marL="342900" indent="-342900" algn="just">
              <a:buFont typeface="Arial" panose="020B0604020202020204" pitchFamily="34" charset="0"/>
              <a:buChar char="•"/>
            </a:pPr>
            <a:r>
              <a:rPr lang="en-US" sz="2000" dirty="0" smtClean="0"/>
              <a:t>‘</a:t>
            </a:r>
            <a:r>
              <a:rPr lang="en-US" sz="2000" dirty="0"/>
              <a:t>carbon farming’ </a:t>
            </a:r>
            <a:r>
              <a:rPr lang="en-US" sz="2000" dirty="0" smtClean="0"/>
              <a:t>- </a:t>
            </a:r>
            <a:r>
              <a:rPr lang="en-US" dirty="0"/>
              <a:t>any practice or process carried out over an activity period of at least five years, </a:t>
            </a:r>
            <a:r>
              <a:rPr lang="en-US" dirty="0" smtClean="0"/>
              <a:t>(…management </a:t>
            </a:r>
            <a:r>
              <a:rPr lang="en-US" dirty="0"/>
              <a:t>of a terrestrial or coastal </a:t>
            </a:r>
            <a:r>
              <a:rPr lang="en-US" dirty="0" smtClean="0"/>
              <a:t>environment) … that results </a:t>
            </a:r>
            <a:r>
              <a:rPr lang="en-US" dirty="0"/>
              <a:t>in the capture and temporary storage of </a:t>
            </a:r>
            <a:r>
              <a:rPr lang="en-US" dirty="0" smtClean="0"/>
              <a:t>… biogenic </a:t>
            </a:r>
            <a:r>
              <a:rPr lang="en-US" dirty="0"/>
              <a:t>carbon in biogenic carbon pools, or in the reduction of soil emissions;  </a:t>
            </a:r>
            <a:endParaRPr lang="en-US" dirty="0" smtClean="0"/>
          </a:p>
          <a:p>
            <a:pPr marL="342900" indent="-342900" algn="just">
              <a:buFont typeface="Arial" panose="020B0604020202020204" pitchFamily="34" charset="0"/>
              <a:buChar char="•"/>
            </a:pPr>
            <a:r>
              <a:rPr lang="en-US" sz="2000" dirty="0" smtClean="0"/>
              <a:t>‘</a:t>
            </a:r>
            <a:r>
              <a:rPr lang="en-US" sz="2000" dirty="0"/>
              <a:t>carbon storage in products’ </a:t>
            </a:r>
            <a:r>
              <a:rPr lang="en-US" dirty="0" smtClean="0"/>
              <a:t>- </a:t>
            </a:r>
            <a:r>
              <a:rPr lang="en-US" dirty="0"/>
              <a:t>any practice or process that captures and stores </a:t>
            </a:r>
            <a:r>
              <a:rPr lang="en-US" dirty="0" smtClean="0"/>
              <a:t>…biogenic </a:t>
            </a:r>
            <a:r>
              <a:rPr lang="en-US" dirty="0"/>
              <a:t>carbon for at least 35 years in long-lasting products, </a:t>
            </a:r>
            <a:r>
              <a:rPr lang="en-US" dirty="0" smtClean="0"/>
              <a:t>…</a:t>
            </a:r>
            <a:endParaRPr lang="en-US" dirty="0"/>
          </a:p>
          <a:p>
            <a:pPr algn="just"/>
            <a:r>
              <a:rPr lang="en-US" sz="2000" dirty="0" smtClean="0"/>
              <a:t> </a:t>
            </a:r>
          </a:p>
          <a:p>
            <a:pPr algn="just"/>
            <a:endParaRPr lang="en-US" sz="1600" b="1" dirty="0" smtClean="0"/>
          </a:p>
        </p:txBody>
      </p:sp>
      <p:sp>
        <p:nvSpPr>
          <p:cNvPr id="4" name="Rechteck 3"/>
          <p:cNvSpPr/>
          <p:nvPr/>
        </p:nvSpPr>
        <p:spPr>
          <a:xfrm>
            <a:off x="1183808" y="843745"/>
            <a:ext cx="10491635" cy="707886"/>
          </a:xfrm>
          <a:prstGeom prst="rect">
            <a:avLst/>
          </a:prstGeom>
        </p:spPr>
        <p:txBody>
          <a:bodyPr wrap="square">
            <a:spAutoFit/>
          </a:bodyPr>
          <a:lstStyle/>
          <a:p>
            <a:r>
              <a:rPr lang="en-US" sz="2000" dirty="0" smtClean="0"/>
              <a:t>Objective: </a:t>
            </a:r>
          </a:p>
          <a:p>
            <a:r>
              <a:rPr lang="en-US" sz="2000" dirty="0" smtClean="0"/>
              <a:t>Provide </a:t>
            </a:r>
            <a:r>
              <a:rPr lang="en-US" sz="2000" dirty="0"/>
              <a:t>basis for </a:t>
            </a:r>
            <a:r>
              <a:rPr lang="en-US" sz="2000" dirty="0" smtClean="0"/>
              <a:t>HTC </a:t>
            </a:r>
            <a:r>
              <a:rPr lang="en-US" sz="2000" dirty="0"/>
              <a:t>to be included as Negative Emission Technology (NET) in carbon markets</a:t>
            </a:r>
            <a:endParaRPr lang="de-DE" sz="2000" dirty="0"/>
          </a:p>
        </p:txBody>
      </p:sp>
    </p:spTree>
    <p:extLst>
      <p:ext uri="{BB962C8B-B14F-4D97-AF65-F5344CB8AC3E}">
        <p14:creationId xmlns:p14="http://schemas.microsoft.com/office/powerpoint/2010/main" val="2902171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 name="TextBox 1023">
            <a:extLst>
              <a:ext uri="{FF2B5EF4-FFF2-40B4-BE49-F238E27FC236}">
                <a16:creationId xmlns:a16="http://schemas.microsoft.com/office/drawing/2014/main" id="{02E26822-FBE5-A771-17F1-FA4B7EB92273}"/>
              </a:ext>
            </a:extLst>
          </p:cNvPr>
          <p:cNvSpPr txBox="1"/>
          <p:nvPr/>
        </p:nvSpPr>
        <p:spPr>
          <a:xfrm>
            <a:off x="1168168" y="417495"/>
            <a:ext cx="10442196" cy="830997"/>
          </a:xfrm>
          <a:prstGeom prst="rect">
            <a:avLst/>
          </a:prstGeom>
          <a:noFill/>
        </p:spPr>
        <p:txBody>
          <a:bodyPr wrap="square" rtlCol="0">
            <a:spAutoFit/>
          </a:bodyPr>
          <a:lstStyle/>
          <a:p>
            <a:r>
              <a:rPr lang="en-US" sz="2400" dirty="0"/>
              <a:t>Current certification schemes for use in regulated carbon </a:t>
            </a:r>
            <a:r>
              <a:rPr lang="en-US" sz="2400" dirty="0" smtClean="0"/>
              <a:t>markets: </a:t>
            </a:r>
          </a:p>
          <a:p>
            <a:r>
              <a:rPr lang="en-US" sz="2400" dirty="0" smtClean="0"/>
              <a:t>=&gt; none apply to HTC/hydrochar</a:t>
            </a:r>
            <a:endParaRPr lang="en-US" sz="2400" dirty="0"/>
          </a:p>
        </p:txBody>
      </p:sp>
      <p:sp>
        <p:nvSpPr>
          <p:cNvPr id="3" name="TextBox 2">
            <a:extLst>
              <a:ext uri="{FF2B5EF4-FFF2-40B4-BE49-F238E27FC236}">
                <a16:creationId xmlns:a16="http://schemas.microsoft.com/office/drawing/2014/main" id="{DB298726-2C37-6FC3-2801-04B1058A99FF}"/>
              </a:ext>
            </a:extLst>
          </p:cNvPr>
          <p:cNvSpPr txBox="1"/>
          <p:nvPr/>
        </p:nvSpPr>
        <p:spPr>
          <a:xfrm>
            <a:off x="1168168" y="1248492"/>
            <a:ext cx="10565028" cy="5170646"/>
          </a:xfrm>
          <a:prstGeom prst="rect">
            <a:avLst/>
          </a:prstGeom>
          <a:noFill/>
        </p:spPr>
        <p:txBody>
          <a:bodyPr wrap="square" rtlCol="0">
            <a:spAutoFit/>
          </a:bodyPr>
          <a:lstStyle/>
          <a:p>
            <a:pPr algn="just"/>
            <a:r>
              <a:rPr lang="en-US" sz="2000" b="1" dirty="0" smtClean="0"/>
              <a:t>Biomass: storage </a:t>
            </a:r>
          </a:p>
          <a:p>
            <a:pPr algn="just"/>
            <a:r>
              <a:rPr lang="en-US" b="1" dirty="0" smtClean="0"/>
              <a:t>1</a:t>
            </a:r>
            <a:r>
              <a:rPr lang="en-US" dirty="0" smtClean="0"/>
              <a:t>. Isometric Protocols for Subsurface Biomass Carbon Removal and Storage (</a:t>
            </a:r>
            <a:r>
              <a:rPr lang="en-US" dirty="0" err="1" smtClean="0"/>
              <a:t>BiCRS</a:t>
            </a:r>
            <a:r>
              <a:rPr lang="en-US" dirty="0" smtClean="0"/>
              <a:t>) </a:t>
            </a:r>
          </a:p>
          <a:p>
            <a:pPr algn="just"/>
            <a:r>
              <a:rPr lang="en-US" i="1" dirty="0" smtClean="0"/>
              <a:t>Organization: Isometric </a:t>
            </a:r>
            <a:r>
              <a:rPr lang="en-US" i="1" dirty="0"/>
              <a:t>is a carbon removal standard and registry </a:t>
            </a:r>
            <a:r>
              <a:rPr lang="en-US" i="1" dirty="0" smtClean="0"/>
              <a:t>since 2022</a:t>
            </a:r>
            <a:r>
              <a:rPr lang="en-US" i="1" dirty="0"/>
              <a:t>, </a:t>
            </a:r>
            <a:r>
              <a:rPr lang="en-US" i="1" dirty="0" smtClean="0"/>
              <a:t> London/New </a:t>
            </a:r>
            <a:r>
              <a:rPr lang="en-US" i="1" dirty="0"/>
              <a:t>York</a:t>
            </a:r>
            <a:r>
              <a:rPr lang="en-US" i="1" dirty="0" smtClean="0"/>
              <a:t>.</a:t>
            </a:r>
          </a:p>
          <a:p>
            <a:pPr algn="just"/>
            <a:r>
              <a:rPr lang="de-DE" dirty="0" err="1"/>
              <a:t>Application</a:t>
            </a:r>
            <a:r>
              <a:rPr lang="de-DE" dirty="0" smtClean="0"/>
              <a:t>: </a:t>
            </a:r>
            <a:r>
              <a:rPr lang="de-DE" dirty="0" err="1" smtClean="0"/>
              <a:t>Biomass</a:t>
            </a:r>
            <a:r>
              <a:rPr lang="de-DE" dirty="0" smtClean="0"/>
              <a:t> </a:t>
            </a:r>
            <a:r>
              <a:rPr lang="de-DE" dirty="0" err="1" smtClean="0"/>
              <a:t>from</a:t>
            </a:r>
            <a:r>
              <a:rPr lang="de-DE" dirty="0" smtClean="0"/>
              <a:t> </a:t>
            </a:r>
            <a:r>
              <a:rPr lang="de-DE" dirty="0" err="1"/>
              <a:t>agricultural</a:t>
            </a:r>
            <a:r>
              <a:rPr lang="de-DE" dirty="0"/>
              <a:t> </a:t>
            </a:r>
            <a:r>
              <a:rPr lang="de-DE" dirty="0" err="1"/>
              <a:t>or</a:t>
            </a:r>
            <a:r>
              <a:rPr lang="de-DE" dirty="0"/>
              <a:t> </a:t>
            </a:r>
            <a:r>
              <a:rPr lang="de-DE" dirty="0" err="1"/>
              <a:t>forestry</a:t>
            </a:r>
            <a:r>
              <a:rPr lang="de-DE" dirty="0"/>
              <a:t> </a:t>
            </a:r>
            <a:r>
              <a:rPr lang="de-DE" dirty="0" err="1" smtClean="0"/>
              <a:t>residues</a:t>
            </a:r>
            <a:r>
              <a:rPr lang="de-DE" dirty="0" smtClean="0"/>
              <a:t> in </a:t>
            </a:r>
            <a:r>
              <a:rPr lang="de-DE" dirty="0" err="1" smtClean="0"/>
              <a:t>engineered</a:t>
            </a:r>
            <a:r>
              <a:rPr lang="de-DE" dirty="0" smtClean="0"/>
              <a:t> </a:t>
            </a:r>
            <a:r>
              <a:rPr lang="de-DE" dirty="0" err="1"/>
              <a:t>subsurface</a:t>
            </a:r>
            <a:r>
              <a:rPr lang="de-DE" dirty="0"/>
              <a:t> </a:t>
            </a:r>
            <a:r>
              <a:rPr lang="de-DE" dirty="0" err="1" smtClean="0"/>
              <a:t>storage</a:t>
            </a:r>
            <a:r>
              <a:rPr lang="de-DE" dirty="0" smtClean="0"/>
              <a:t>; </a:t>
            </a:r>
            <a:r>
              <a:rPr lang="en-US" dirty="0" smtClean="0"/>
              <a:t>monitor &gt;50 </a:t>
            </a:r>
            <a:r>
              <a:rPr lang="en-US" dirty="0"/>
              <a:t>years</a:t>
            </a:r>
            <a:endParaRPr lang="en-US" i="1" dirty="0"/>
          </a:p>
          <a:p>
            <a:pPr algn="just"/>
            <a:r>
              <a:rPr lang="en-US" dirty="0"/>
              <a:t>2. </a:t>
            </a:r>
            <a:r>
              <a:rPr lang="en-US" dirty="0" err="1"/>
              <a:t>Puro</a:t>
            </a:r>
            <a:r>
              <a:rPr lang="en-US" dirty="0"/>
              <a:t> </a:t>
            </a:r>
            <a:r>
              <a:rPr lang="en-US" dirty="0" smtClean="0"/>
              <a:t>Standard - Terrestrial </a:t>
            </a:r>
            <a:r>
              <a:rPr lang="en-US" dirty="0"/>
              <a:t>Storage of </a:t>
            </a:r>
            <a:r>
              <a:rPr lang="en-US" dirty="0" smtClean="0"/>
              <a:t>Biomass: Methodology </a:t>
            </a:r>
            <a:r>
              <a:rPr lang="en-US" dirty="0"/>
              <a:t>for CO2 </a:t>
            </a:r>
            <a:r>
              <a:rPr lang="en-US" dirty="0" smtClean="0"/>
              <a:t>Removal (CDR); </a:t>
            </a:r>
          </a:p>
          <a:p>
            <a:pPr algn="just"/>
            <a:r>
              <a:rPr lang="en-US" dirty="0"/>
              <a:t> </a:t>
            </a:r>
            <a:r>
              <a:rPr lang="en-US" dirty="0" smtClean="0"/>
              <a:t>  November</a:t>
            </a:r>
            <a:r>
              <a:rPr lang="en-US" dirty="0"/>
              <a:t>, </a:t>
            </a:r>
            <a:r>
              <a:rPr lang="en-US" dirty="0" smtClean="0"/>
              <a:t>2023 (v</a:t>
            </a:r>
            <a:r>
              <a:rPr lang="en-US" dirty="0"/>
              <a:t>. 1) </a:t>
            </a:r>
            <a:endParaRPr lang="en-US" dirty="0" smtClean="0"/>
          </a:p>
          <a:p>
            <a:pPr algn="just"/>
            <a:r>
              <a:rPr lang="en-US" i="1" dirty="0"/>
              <a:t>Organization:  </a:t>
            </a:r>
            <a:r>
              <a:rPr lang="en-US" i="1" dirty="0" smtClean="0"/>
              <a:t>Crediting </a:t>
            </a:r>
            <a:r>
              <a:rPr lang="en-US" i="1" dirty="0"/>
              <a:t>platform for engineered carbon </a:t>
            </a:r>
            <a:r>
              <a:rPr lang="en-US" i="1" dirty="0" smtClean="0"/>
              <a:t>removal, Helsinki</a:t>
            </a:r>
            <a:r>
              <a:rPr lang="en-US" i="1" dirty="0"/>
              <a:t>, Finland</a:t>
            </a:r>
            <a:endParaRPr lang="en-US" i="1" dirty="0" smtClean="0"/>
          </a:p>
          <a:p>
            <a:pPr algn="just"/>
            <a:r>
              <a:rPr lang="en-US" dirty="0" smtClean="0"/>
              <a:t>Application: Only lignocellulosic </a:t>
            </a:r>
            <a:r>
              <a:rPr lang="en-US" dirty="0"/>
              <a:t>biomass </a:t>
            </a:r>
            <a:r>
              <a:rPr lang="en-US" dirty="0" smtClean="0"/>
              <a:t>from trees </a:t>
            </a:r>
            <a:r>
              <a:rPr lang="en-US" dirty="0"/>
              <a:t>and hard stemmed, lignin rich </a:t>
            </a:r>
            <a:r>
              <a:rPr lang="en-US" dirty="0" smtClean="0"/>
              <a:t>plants (no </a:t>
            </a:r>
            <a:r>
              <a:rPr lang="en-US" dirty="0"/>
              <a:t>algae, </a:t>
            </a:r>
            <a:r>
              <a:rPr lang="en-US" dirty="0" smtClean="0"/>
              <a:t>herbaceous plants </a:t>
            </a:r>
            <a:r>
              <a:rPr lang="en-US" dirty="0"/>
              <a:t>and </a:t>
            </a:r>
            <a:r>
              <a:rPr lang="en-US" dirty="0" smtClean="0"/>
              <a:t>grasses) in terrestrial </a:t>
            </a:r>
            <a:r>
              <a:rPr lang="en-US" dirty="0"/>
              <a:t>storage </a:t>
            </a:r>
            <a:r>
              <a:rPr lang="en-US" dirty="0" smtClean="0"/>
              <a:t>systems, net CDR &gt;100 years</a:t>
            </a:r>
            <a:endParaRPr lang="en-US" dirty="0"/>
          </a:p>
          <a:p>
            <a:pPr algn="just"/>
            <a:endParaRPr lang="en-US" sz="2000" b="1" dirty="0" smtClean="0"/>
          </a:p>
          <a:p>
            <a:pPr algn="just"/>
            <a:r>
              <a:rPr lang="en-US" sz="2000" b="1" dirty="0" err="1" smtClean="0"/>
              <a:t>Biochar</a:t>
            </a:r>
            <a:r>
              <a:rPr lang="en-US" sz="2000" b="1" dirty="0" smtClean="0"/>
              <a:t>: mainly for soil application as permanent storage </a:t>
            </a:r>
          </a:p>
          <a:p>
            <a:pPr algn="just"/>
            <a:r>
              <a:rPr lang="en-US" dirty="0" smtClean="0"/>
              <a:t>1.  </a:t>
            </a:r>
            <a:r>
              <a:rPr lang="en-US" dirty="0"/>
              <a:t>Global </a:t>
            </a:r>
            <a:r>
              <a:rPr lang="en-US" dirty="0" err="1"/>
              <a:t>Biochar</a:t>
            </a:r>
            <a:r>
              <a:rPr lang="en-US" dirty="0"/>
              <a:t> C-Sink Standard </a:t>
            </a:r>
            <a:r>
              <a:rPr lang="en-US" dirty="0" smtClean="0"/>
              <a:t>3.0: Standard </a:t>
            </a:r>
            <a:r>
              <a:rPr lang="en-US" dirty="0"/>
              <a:t>for the Certification of Biochar-Based Carbon Sinks </a:t>
            </a:r>
            <a:endParaRPr lang="en-US" dirty="0" smtClean="0"/>
          </a:p>
          <a:p>
            <a:pPr algn="just"/>
            <a:r>
              <a:rPr lang="nn-NO" i="1" dirty="0" smtClean="0"/>
              <a:t>Organization: Ithaka </a:t>
            </a:r>
            <a:r>
              <a:rPr lang="nn-NO" i="1" dirty="0"/>
              <a:t>Institute for Carbon Strategies, </a:t>
            </a:r>
            <a:r>
              <a:rPr lang="nn-NO" i="1" dirty="0" smtClean="0"/>
              <a:t>Switzerland (</a:t>
            </a:r>
            <a:r>
              <a:rPr lang="en-US" i="1" dirty="0" smtClean="0"/>
              <a:t>EBC guidelines, </a:t>
            </a:r>
            <a:r>
              <a:rPr lang="en-US" i="1" dirty="0" err="1" smtClean="0"/>
              <a:t>etc</a:t>
            </a:r>
            <a:r>
              <a:rPr lang="en-US" i="1" dirty="0" smtClean="0"/>
              <a:t>)</a:t>
            </a:r>
          </a:p>
          <a:p>
            <a:pPr algn="just"/>
            <a:r>
              <a:rPr lang="en-US" dirty="0" smtClean="0"/>
              <a:t>Feedstocks:  agricultural </a:t>
            </a:r>
            <a:r>
              <a:rPr lang="en-US" dirty="0"/>
              <a:t>and forestry residues, </a:t>
            </a:r>
            <a:r>
              <a:rPr lang="en-US" dirty="0" smtClean="0"/>
              <a:t>and </a:t>
            </a:r>
            <a:r>
              <a:rPr lang="en-US" dirty="0"/>
              <a:t>industrial by-products. </a:t>
            </a:r>
            <a:endParaRPr lang="en-US" dirty="0" smtClean="0"/>
          </a:p>
          <a:p>
            <a:pPr algn="just"/>
            <a:r>
              <a:rPr lang="en-US" dirty="0" smtClean="0"/>
              <a:t>Application: </a:t>
            </a:r>
            <a:r>
              <a:rPr lang="en-US" dirty="0"/>
              <a:t>only for EBC-certified </a:t>
            </a:r>
            <a:r>
              <a:rPr lang="en-US" dirty="0" err="1" smtClean="0"/>
              <a:t>biochar</a:t>
            </a:r>
            <a:endParaRPr lang="en-US" dirty="0" smtClean="0"/>
          </a:p>
          <a:p>
            <a:pPr algn="just"/>
            <a:r>
              <a:rPr lang="en-US" dirty="0" smtClean="0"/>
              <a:t>Categories for C-sinks certificates (not CDR certificates):</a:t>
            </a:r>
          </a:p>
          <a:p>
            <a:pPr marL="342900" indent="-342900" algn="just">
              <a:buFont typeface="Arial" panose="020B0604020202020204" pitchFamily="34" charset="0"/>
              <a:buChar char="•"/>
            </a:pPr>
            <a:r>
              <a:rPr lang="en-US" dirty="0" smtClean="0"/>
              <a:t>Permanent </a:t>
            </a:r>
            <a:r>
              <a:rPr lang="en-US" i="1" dirty="0"/>
              <a:t>(geological </a:t>
            </a:r>
            <a:r>
              <a:rPr lang="en-US" i="1" dirty="0" smtClean="0"/>
              <a:t>C-sink)</a:t>
            </a:r>
            <a:r>
              <a:rPr lang="en-US" dirty="0" smtClean="0"/>
              <a:t>– soil application; 75</a:t>
            </a:r>
            <a:r>
              <a:rPr lang="en-US" dirty="0"/>
              <a:t>% of </a:t>
            </a:r>
            <a:r>
              <a:rPr lang="en-US" dirty="0" err="1"/>
              <a:t>biochar</a:t>
            </a:r>
            <a:r>
              <a:rPr lang="en-US" dirty="0"/>
              <a:t>-C with H/C &lt;</a:t>
            </a:r>
            <a:r>
              <a:rPr lang="en-US" dirty="0" smtClean="0"/>
              <a:t>0.4 stored for &gt; 1000 years</a:t>
            </a:r>
            <a:endParaRPr lang="en-US" dirty="0"/>
          </a:p>
          <a:p>
            <a:pPr marL="342900" indent="-342900" algn="just">
              <a:buFont typeface="Arial" panose="020B0604020202020204" pitchFamily="34" charset="0"/>
              <a:buChar char="•"/>
            </a:pPr>
            <a:r>
              <a:rPr lang="en-US" dirty="0" smtClean="0"/>
              <a:t>Temporary </a:t>
            </a:r>
            <a:r>
              <a:rPr lang="en-US" i="1" dirty="0"/>
              <a:t>(temporary C-sink</a:t>
            </a:r>
            <a:r>
              <a:rPr lang="en-US" i="1" dirty="0" smtClean="0"/>
              <a:t>) </a:t>
            </a:r>
            <a:r>
              <a:rPr lang="en-US" dirty="0" smtClean="0"/>
              <a:t>– material use, or stored </a:t>
            </a:r>
            <a:r>
              <a:rPr lang="en-US" dirty="0"/>
              <a:t>for </a:t>
            </a:r>
            <a:r>
              <a:rPr lang="en-US" dirty="0" smtClean="0"/>
              <a:t>&gt; one </a:t>
            </a:r>
            <a:r>
              <a:rPr lang="en-US" dirty="0"/>
              <a:t>year </a:t>
            </a:r>
            <a:r>
              <a:rPr lang="en-US" i="1" dirty="0"/>
              <a:t>(C-Sink_35, C-Sink_50, or </a:t>
            </a:r>
            <a:r>
              <a:rPr lang="en-US" i="1" dirty="0" smtClean="0"/>
              <a:t>C-Sink_100)</a:t>
            </a:r>
            <a:endParaRPr lang="en-US" dirty="0"/>
          </a:p>
        </p:txBody>
      </p:sp>
    </p:spTree>
    <p:extLst>
      <p:ext uri="{BB962C8B-B14F-4D97-AF65-F5344CB8AC3E}">
        <p14:creationId xmlns:p14="http://schemas.microsoft.com/office/powerpoint/2010/main" val="3840315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Agenda</a:t>
            </a:r>
            <a:endParaRPr lang="de-DE" dirty="0"/>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230019379"/>
              </p:ext>
            </p:extLst>
          </p:nvPr>
        </p:nvGraphicFramePr>
        <p:xfrm>
          <a:off x="1251678" y="856651"/>
          <a:ext cx="9942502" cy="5484720"/>
        </p:xfrm>
        <a:graphic>
          <a:graphicData uri="http://schemas.openxmlformats.org/drawingml/2006/table">
            <a:tbl>
              <a:tblPr firstRow="1" firstCol="1" bandRow="1">
                <a:tableStyleId>{073A0DAA-6AF3-43AB-8588-CEC1D06C72B9}</a:tableStyleId>
              </a:tblPr>
              <a:tblGrid>
                <a:gridCol w="1706090">
                  <a:extLst>
                    <a:ext uri="{9D8B030D-6E8A-4147-A177-3AD203B41FA5}">
                      <a16:colId xmlns:a16="http://schemas.microsoft.com/office/drawing/2014/main" val="2347831106"/>
                    </a:ext>
                  </a:extLst>
                </a:gridCol>
                <a:gridCol w="6531419">
                  <a:extLst>
                    <a:ext uri="{9D8B030D-6E8A-4147-A177-3AD203B41FA5}">
                      <a16:colId xmlns:a16="http://schemas.microsoft.com/office/drawing/2014/main" val="871616612"/>
                    </a:ext>
                  </a:extLst>
                </a:gridCol>
                <a:gridCol w="1704993">
                  <a:extLst>
                    <a:ext uri="{9D8B030D-6E8A-4147-A177-3AD203B41FA5}">
                      <a16:colId xmlns:a16="http://schemas.microsoft.com/office/drawing/2014/main" val="3802710805"/>
                    </a:ext>
                  </a:extLst>
                </a:gridCol>
              </a:tblGrid>
              <a:tr h="278723">
                <a:tc>
                  <a:txBody>
                    <a:bodyPr/>
                    <a:lstStyle/>
                    <a:p>
                      <a:pPr>
                        <a:lnSpc>
                          <a:spcPct val="107000"/>
                        </a:lnSpc>
                        <a:spcAft>
                          <a:spcPts val="0"/>
                        </a:spcAft>
                      </a:pPr>
                      <a:r>
                        <a:rPr lang="en-US" sz="1800">
                          <a:effectLst/>
                        </a:rPr>
                        <a:t>Time</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Topic</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Person</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0901796"/>
                  </a:ext>
                </a:extLst>
              </a:tr>
              <a:tr h="571654">
                <a:tc>
                  <a:txBody>
                    <a:bodyPr/>
                    <a:lstStyle/>
                    <a:p>
                      <a:pPr>
                        <a:lnSpc>
                          <a:spcPct val="107000"/>
                        </a:lnSpc>
                        <a:spcAft>
                          <a:spcPts val="0"/>
                        </a:spcAft>
                      </a:pPr>
                      <a:r>
                        <a:rPr lang="en-US" sz="1800">
                          <a:effectLst/>
                        </a:rPr>
                        <a:t>15:00 – 15:10</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Welcome &amp; Objectives </a:t>
                      </a:r>
                      <a:endParaRPr lang="de-DE" sz="1800">
                        <a:effectLst/>
                      </a:endParaRPr>
                    </a:p>
                    <a:p>
                      <a:pPr>
                        <a:lnSpc>
                          <a:spcPct val="107000"/>
                        </a:lnSpc>
                        <a:spcAft>
                          <a:spcPts val="0"/>
                        </a:spcAft>
                      </a:pPr>
                      <a:r>
                        <a:rPr lang="en-US" sz="1800">
                          <a:effectLst/>
                        </a:rPr>
                        <a:t>Overview of workshop structure</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Judy Libra</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51208894"/>
                  </a:ext>
                </a:extLst>
              </a:tr>
              <a:tr h="571654">
                <a:tc>
                  <a:txBody>
                    <a:bodyPr/>
                    <a:lstStyle/>
                    <a:p>
                      <a:pPr>
                        <a:lnSpc>
                          <a:spcPct val="107000"/>
                        </a:lnSpc>
                        <a:spcAft>
                          <a:spcPts val="0"/>
                        </a:spcAft>
                      </a:pPr>
                      <a:r>
                        <a:rPr lang="en-US" sz="1800">
                          <a:effectLst/>
                        </a:rPr>
                        <a:t>15:10 – 15:35</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Overview of Current Status for Testing Carbon Stability of Hydrochar</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smtClean="0">
                          <a:effectLst/>
                        </a:rPr>
                        <a:t>Moderator: </a:t>
                      </a:r>
                    </a:p>
                    <a:p>
                      <a:pPr>
                        <a:lnSpc>
                          <a:spcPct val="107000"/>
                        </a:lnSpc>
                        <a:spcAft>
                          <a:spcPts val="0"/>
                        </a:spcAft>
                      </a:pPr>
                      <a:r>
                        <a:rPr lang="en-US" sz="1800" dirty="0" smtClean="0">
                          <a:effectLst/>
                        </a:rPr>
                        <a:t>Silvia </a:t>
                      </a:r>
                      <a:r>
                        <a:rPr lang="en-US" sz="1800" dirty="0" err="1" smtClean="0">
                          <a:effectLst/>
                        </a:rPr>
                        <a:t>Román</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65458319"/>
                  </a:ext>
                </a:extLst>
              </a:tr>
              <a:tr h="571654">
                <a:tc>
                  <a:txBody>
                    <a:bodyPr/>
                    <a:lstStyle/>
                    <a:p>
                      <a:pPr>
                        <a:lnSpc>
                          <a:spcPct val="107000"/>
                        </a:lnSpc>
                        <a:spcAft>
                          <a:spcPts val="0"/>
                        </a:spcAft>
                      </a:pPr>
                      <a:r>
                        <a:rPr lang="en-US" sz="1800" dirty="0">
                          <a:effectLst/>
                        </a:rPr>
                        <a:t>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US" sz="1800">
                          <a:effectLst/>
                        </a:rPr>
                        <a:t>EU Carbon Removal Policy and Hydrochar: Challenges and Opportunities</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Marc Buttmann</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05498713"/>
                  </a:ext>
                </a:extLst>
              </a:tr>
              <a:tr h="571654">
                <a:tc>
                  <a:txBody>
                    <a:bodyPr/>
                    <a:lstStyle/>
                    <a:p>
                      <a:pPr>
                        <a:lnSpc>
                          <a:spcPct val="107000"/>
                        </a:lnSpc>
                        <a:spcAft>
                          <a:spcPts val="0"/>
                        </a:spcAft>
                      </a:pPr>
                      <a:r>
                        <a:rPr lang="en-US" sz="1800">
                          <a:effectLst/>
                        </a:rPr>
                        <a:t> </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US" sz="1800">
                          <a:effectLst/>
                        </a:rPr>
                        <a:t>Developing Standards for Biocarbon: ISO Group and Factors influencing Hydrochar stability.</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Jeremy Taylor</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20109485"/>
                  </a:ext>
                </a:extLst>
              </a:tr>
              <a:tr h="688865">
                <a:tc>
                  <a:txBody>
                    <a:bodyPr/>
                    <a:lstStyle/>
                    <a:p>
                      <a:pPr>
                        <a:lnSpc>
                          <a:spcPct val="107000"/>
                        </a:lnSpc>
                        <a:spcAft>
                          <a:spcPts val="0"/>
                        </a:spcAft>
                      </a:pPr>
                      <a:r>
                        <a:rPr lang="en-US" sz="1800">
                          <a:effectLst/>
                        </a:rPr>
                        <a:t> </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42900" lvl="0" indent="-342900">
                        <a:lnSpc>
                          <a:spcPct val="107000"/>
                        </a:lnSpc>
                        <a:spcAft>
                          <a:spcPts val="0"/>
                        </a:spcAft>
                        <a:buFont typeface="Symbol" panose="05050102010706020507" pitchFamily="18" charset="2"/>
                        <a:buChar char=""/>
                      </a:pPr>
                      <a:r>
                        <a:rPr lang="en-US" sz="1800" dirty="0">
                          <a:effectLst/>
                        </a:rPr>
                        <a:t>Towards a protocol to test carbon stability: some remarks and questions to be addressed during the workshop</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Silvia Román</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5381700"/>
                  </a:ext>
                </a:extLst>
              </a:tr>
              <a:tr h="393400">
                <a:tc>
                  <a:txBody>
                    <a:bodyPr/>
                    <a:lstStyle/>
                    <a:p>
                      <a:pPr>
                        <a:lnSpc>
                          <a:spcPct val="107000"/>
                        </a:lnSpc>
                        <a:spcAft>
                          <a:spcPts val="0"/>
                        </a:spcAft>
                      </a:pPr>
                      <a:r>
                        <a:rPr lang="en-US" sz="1800">
                          <a:effectLst/>
                        </a:rPr>
                        <a:t> </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Request for </a:t>
                      </a:r>
                      <a:r>
                        <a:rPr lang="en-US" sz="1800" dirty="0" smtClean="0">
                          <a:effectLst/>
                        </a:rPr>
                        <a:t>1-3 </a:t>
                      </a:r>
                      <a:r>
                        <a:rPr lang="en-US" sz="1800" dirty="0">
                          <a:effectLst/>
                        </a:rPr>
                        <a:t>short highlight to be addressed in breakout rooms</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 </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63010891"/>
                  </a:ext>
                </a:extLst>
              </a:tr>
              <a:tr h="278723">
                <a:tc>
                  <a:txBody>
                    <a:bodyPr/>
                    <a:lstStyle/>
                    <a:p>
                      <a:pPr>
                        <a:lnSpc>
                          <a:spcPct val="107000"/>
                        </a:lnSpc>
                        <a:spcAft>
                          <a:spcPts val="0"/>
                        </a:spcAft>
                      </a:pPr>
                      <a:r>
                        <a:rPr lang="en-US" sz="1800">
                          <a:effectLst/>
                        </a:rPr>
                        <a:t>15:35 – 16:05</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Breakout </a:t>
                      </a:r>
                      <a:r>
                        <a:rPr lang="en-US" sz="1800" dirty="0" smtClean="0">
                          <a:effectLst/>
                        </a:rPr>
                        <a:t>groups</a:t>
                      </a:r>
                      <a:endParaRPr lang="de-DE" sz="1800" dirty="0" smtClean="0">
                        <a:effectLst/>
                      </a:endParaRPr>
                    </a:p>
                    <a:p>
                      <a:pPr>
                        <a:lnSpc>
                          <a:spcPct val="107000"/>
                        </a:lnSpc>
                        <a:spcAft>
                          <a:spcPts val="0"/>
                        </a:spcAft>
                      </a:pPr>
                      <a:r>
                        <a:rPr lang="de-DE" sz="1800" dirty="0" err="1" smtClean="0">
                          <a:effectLst/>
                          <a:latin typeface="Calibri" panose="020F0502020204030204" pitchFamily="34" charset="0"/>
                          <a:ea typeface="Calibri" panose="020F0502020204030204" pitchFamily="34" charset="0"/>
                          <a:cs typeface="Times New Roman" panose="02020603050405020304" pitchFamily="18" charset="0"/>
                        </a:rPr>
                        <a:t>Activity</a:t>
                      </a:r>
                      <a:r>
                        <a:rPr lang="de-DE" sz="1800" dirty="0" smtClean="0">
                          <a:effectLst/>
                          <a:latin typeface="Calibri" panose="020F0502020204030204" pitchFamily="34" charset="0"/>
                          <a:ea typeface="Calibri" panose="020F0502020204030204" pitchFamily="34" charset="0"/>
                          <a:cs typeface="Times New Roman" panose="02020603050405020304" pitchFamily="18" charset="0"/>
                        </a:rPr>
                        <a:t>: </a:t>
                      </a:r>
                      <a:r>
                        <a:rPr lang="de-DE" sz="1800" dirty="0" err="1" smtClean="0">
                          <a:effectLst/>
                          <a:latin typeface="Calibri" panose="020F0502020204030204" pitchFamily="34" charset="0"/>
                          <a:ea typeface="Calibri" panose="020F0502020204030204" pitchFamily="34" charset="0"/>
                          <a:cs typeface="Times New Roman" panose="02020603050405020304" pitchFamily="18" charset="0"/>
                        </a:rPr>
                        <a:t>develop</a:t>
                      </a:r>
                      <a:r>
                        <a:rPr lang="de-DE" sz="1800" dirty="0" smtClean="0">
                          <a:effectLst/>
                          <a:latin typeface="Calibri" panose="020F0502020204030204" pitchFamily="34" charset="0"/>
                          <a:ea typeface="Calibri" panose="020F0502020204030204" pitchFamily="34" charset="0"/>
                          <a:cs typeface="Times New Roman" panose="02020603050405020304" pitchFamily="18" charset="0"/>
                        </a:rPr>
                        <a:t> </a:t>
                      </a:r>
                      <a:r>
                        <a:rPr lang="de-DE" sz="1800" dirty="0" err="1" smtClean="0">
                          <a:effectLst/>
                          <a:latin typeface="Calibri" panose="020F0502020204030204" pitchFamily="34" charset="0"/>
                          <a:ea typeface="Calibri" panose="020F0502020204030204" pitchFamily="34" charset="0"/>
                          <a:cs typeface="Times New Roman" panose="02020603050405020304" pitchFamily="18" charset="0"/>
                        </a:rPr>
                        <a:t>protocol</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smtClean="0">
                          <a:effectLst/>
                        </a:rPr>
                        <a:t>Moderator: Judy/Chau Dang</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2237303"/>
                  </a:ext>
                </a:extLst>
              </a:tr>
              <a:tr h="278723">
                <a:tc>
                  <a:txBody>
                    <a:bodyPr/>
                    <a:lstStyle/>
                    <a:p>
                      <a:pPr>
                        <a:lnSpc>
                          <a:spcPct val="107000"/>
                        </a:lnSpc>
                        <a:spcAft>
                          <a:spcPts val="0"/>
                        </a:spcAft>
                      </a:pPr>
                      <a:r>
                        <a:rPr lang="en-US" sz="1800">
                          <a:effectLst/>
                        </a:rPr>
                        <a:t>16:05 – 16:30</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a:effectLst/>
                        </a:rPr>
                        <a:t>Structuring the Protocol Framework</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smtClean="0">
                          <a:effectLst/>
                        </a:rPr>
                        <a:t>Moderator: </a:t>
                      </a:r>
                    </a:p>
                    <a:p>
                      <a:pPr>
                        <a:lnSpc>
                          <a:spcPct val="107000"/>
                        </a:lnSpc>
                        <a:spcAft>
                          <a:spcPts val="0"/>
                        </a:spcAft>
                      </a:pPr>
                      <a:r>
                        <a:rPr lang="en-US" sz="1800" dirty="0" smtClean="0">
                          <a:effectLst/>
                        </a:rPr>
                        <a:t>Judy </a:t>
                      </a:r>
                      <a:r>
                        <a:rPr lang="en-US" sz="1800" dirty="0">
                          <a:effectLst/>
                        </a:rPr>
                        <a:t>Libra</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68774582"/>
                  </a:ext>
                </a:extLst>
              </a:tr>
              <a:tr h="571654">
                <a:tc>
                  <a:txBody>
                    <a:bodyPr/>
                    <a:lstStyle/>
                    <a:p>
                      <a:pPr>
                        <a:lnSpc>
                          <a:spcPct val="107000"/>
                        </a:lnSpc>
                        <a:spcAft>
                          <a:spcPts val="0"/>
                        </a:spcAft>
                      </a:pPr>
                      <a:r>
                        <a:rPr lang="de-DE" sz="1800">
                          <a:effectLst/>
                        </a:rPr>
                        <a:t>16:35 – 17:00</a:t>
                      </a:r>
                      <a:endParaRPr lang="de-DE"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de-DE" sz="1800" dirty="0" err="1">
                          <a:effectLst/>
                        </a:rPr>
                        <a:t>Wrap-Up</a:t>
                      </a:r>
                      <a:r>
                        <a:rPr lang="de-DE" sz="1800" dirty="0">
                          <a:effectLst/>
                        </a:rPr>
                        <a:t> &amp; Next </a:t>
                      </a:r>
                      <a:r>
                        <a:rPr lang="de-DE" sz="1800" dirty="0" err="1">
                          <a:effectLst/>
                        </a:rPr>
                        <a:t>Steps</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en-US" sz="1800" dirty="0">
                          <a:effectLst/>
                        </a:rPr>
                        <a:t>Judy Libra and Silvia </a:t>
                      </a:r>
                      <a:r>
                        <a:rPr lang="en-US" sz="1800" dirty="0" err="1">
                          <a:effectLst/>
                        </a:rPr>
                        <a:t>Román</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5230124"/>
                  </a:ext>
                </a:extLst>
              </a:tr>
            </a:tbl>
          </a:graphicData>
        </a:graphic>
      </p:graphicFrame>
    </p:spTree>
    <p:extLst>
      <p:ext uri="{BB962C8B-B14F-4D97-AF65-F5344CB8AC3E}">
        <p14:creationId xmlns:p14="http://schemas.microsoft.com/office/powerpoint/2010/main" val="14018128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Breakout</a:t>
            </a:r>
            <a:r>
              <a:rPr lang="de-DE" dirty="0" smtClean="0"/>
              <a:t> </a:t>
            </a:r>
            <a:r>
              <a:rPr lang="de-DE" dirty="0" err="1" smtClean="0"/>
              <a:t>groups</a:t>
            </a:r>
            <a:r>
              <a:rPr lang="de-DE" dirty="0" smtClean="0"/>
              <a:t>: </a:t>
            </a:r>
            <a:r>
              <a:rPr lang="de-DE" dirty="0" err="1" smtClean="0"/>
              <a:t>Room</a:t>
            </a:r>
            <a:r>
              <a:rPr lang="de-DE" dirty="0" smtClean="0"/>
              <a:t> </a:t>
            </a:r>
            <a:r>
              <a:rPr lang="de-DE" dirty="0" err="1" smtClean="0"/>
              <a:t>assignments</a:t>
            </a:r>
            <a:endParaRPr lang="de-DE" dirty="0"/>
          </a:p>
        </p:txBody>
      </p:sp>
      <p:graphicFrame>
        <p:nvGraphicFramePr>
          <p:cNvPr id="4" name="Tabelle 3"/>
          <p:cNvGraphicFramePr>
            <a:graphicFrameLocks noGrp="1"/>
          </p:cNvGraphicFramePr>
          <p:nvPr>
            <p:extLst>
              <p:ext uri="{D42A27DB-BD31-4B8C-83A1-F6EECF244321}">
                <p14:modId xmlns:p14="http://schemas.microsoft.com/office/powerpoint/2010/main" val="2800640737"/>
              </p:ext>
            </p:extLst>
          </p:nvPr>
        </p:nvGraphicFramePr>
        <p:xfrm>
          <a:off x="909361" y="1248482"/>
          <a:ext cx="4979712" cy="5479362"/>
        </p:xfrm>
        <a:graphic>
          <a:graphicData uri="http://schemas.openxmlformats.org/drawingml/2006/table">
            <a:tbl>
              <a:tblPr firstRow="1" firstCol="1" bandRow="1">
                <a:tableStyleId>{5940675A-B579-460E-94D1-54222C63F5DA}</a:tableStyleId>
              </a:tblPr>
              <a:tblGrid>
                <a:gridCol w="1875785">
                  <a:extLst>
                    <a:ext uri="{9D8B030D-6E8A-4147-A177-3AD203B41FA5}">
                      <a16:colId xmlns:a16="http://schemas.microsoft.com/office/drawing/2014/main" val="4226838839"/>
                    </a:ext>
                  </a:extLst>
                </a:gridCol>
                <a:gridCol w="285225">
                  <a:extLst>
                    <a:ext uri="{9D8B030D-6E8A-4147-A177-3AD203B41FA5}">
                      <a16:colId xmlns:a16="http://schemas.microsoft.com/office/drawing/2014/main" val="2498400150"/>
                    </a:ext>
                  </a:extLst>
                </a:gridCol>
                <a:gridCol w="2818702">
                  <a:extLst>
                    <a:ext uri="{9D8B030D-6E8A-4147-A177-3AD203B41FA5}">
                      <a16:colId xmlns:a16="http://schemas.microsoft.com/office/drawing/2014/main" val="857819446"/>
                    </a:ext>
                  </a:extLst>
                </a:gridCol>
              </a:tblGrid>
              <a:tr h="184150">
                <a:tc>
                  <a:txBody>
                    <a:bodyPr/>
                    <a:lstStyle/>
                    <a:p>
                      <a:pPr>
                        <a:lnSpc>
                          <a:spcPct val="107000"/>
                        </a:lnSpc>
                        <a:spcAft>
                          <a:spcPts val="0"/>
                        </a:spcAft>
                      </a:pPr>
                      <a:r>
                        <a:rPr lang="de-DE" sz="1600" dirty="0">
                          <a:effectLst/>
                        </a:rPr>
                        <a:t>Daniela Moloeznik</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a:effectLst/>
                        </a:rPr>
                        <a:t>Jeong, Changyoon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2605337094"/>
                  </a:ext>
                </a:extLst>
              </a:tr>
              <a:tr h="184150">
                <a:tc>
                  <a:txBody>
                    <a:bodyPr/>
                    <a:lstStyle/>
                    <a:p>
                      <a:pPr>
                        <a:lnSpc>
                          <a:spcPct val="107000"/>
                        </a:lnSpc>
                        <a:spcAft>
                          <a:spcPts val="0"/>
                        </a:spcAft>
                      </a:pPr>
                      <a:r>
                        <a:rPr lang="de-DE" sz="1600" dirty="0">
                          <a:effectLst/>
                        </a:rPr>
                        <a:t>Silvia Román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dirty="0">
                          <a:effectLst/>
                        </a:rPr>
                        <a:t>2</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dirty="0" err="1">
                          <a:effectLst/>
                        </a:rPr>
                        <a:t>Aneela</a:t>
                      </a:r>
                      <a:r>
                        <a:rPr lang="de-DE" sz="1600" dirty="0">
                          <a:effectLst/>
                        </a:rPr>
                        <a:t> </a:t>
                      </a:r>
                      <a:r>
                        <a:rPr lang="de-DE" sz="1600" dirty="0" err="1">
                          <a:effectLst/>
                        </a:rPr>
                        <a:t>Hayder</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77192993"/>
                  </a:ext>
                </a:extLst>
              </a:tr>
              <a:tr h="184150">
                <a:tc>
                  <a:txBody>
                    <a:bodyPr/>
                    <a:lstStyle/>
                    <a:p>
                      <a:pPr>
                        <a:lnSpc>
                          <a:spcPct val="107000"/>
                        </a:lnSpc>
                      </a:pPr>
                      <a:endParaRPr lang="de-DE" sz="1600" dirty="0">
                        <a:effectLst/>
                        <a:latin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dirty="0">
                          <a:effectLst/>
                        </a:rPr>
                        <a:t>3</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dirty="0">
                          <a:effectLst/>
                        </a:rPr>
                        <a:t>Timothy Baars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4193980857"/>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dirty="0">
                          <a:effectLst/>
                        </a:rPr>
                        <a:t>Daniele Basso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490559881"/>
                  </a:ext>
                </a:extLst>
              </a:tr>
              <a:tr h="184150">
                <a:tc>
                  <a:txBody>
                    <a:bodyPr/>
                    <a:lstStyle/>
                    <a:p>
                      <a:pPr>
                        <a:lnSpc>
                          <a:spcPct val="107000"/>
                        </a:lnSpc>
                        <a:spcAft>
                          <a:spcPts val="0"/>
                        </a:spcAft>
                      </a:pPr>
                      <a:r>
                        <a:rPr lang="de-DE" sz="1600">
                          <a:effectLst/>
                        </a:rPr>
                        <a:t>Group 1</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dirty="0">
                          <a:effectLst/>
                        </a:rPr>
                        <a:t>xuhao_tit@163.com</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4120232534"/>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a:effectLst/>
                        </a:rPr>
                        <a:t>6</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de-DE" sz="1600" dirty="0">
                          <a:effectLst/>
                        </a:rPr>
                        <a:t>Marina Ettl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1659421502"/>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gn="r">
                        <a:lnSpc>
                          <a:spcPct val="107000"/>
                        </a:lnSpc>
                        <a:spcAft>
                          <a:spcPts val="0"/>
                        </a:spcAft>
                      </a:pPr>
                      <a:r>
                        <a:rPr lang="de-DE" sz="1600">
                          <a:effectLst/>
                        </a:rPr>
                        <a:t>7</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tc>
                  <a:txBody>
                    <a:bodyPr/>
                    <a:lstStyle/>
                    <a:p>
                      <a:pPr>
                        <a:lnSpc>
                          <a:spcPct val="107000"/>
                        </a:lnSpc>
                        <a:spcAft>
                          <a:spcPts val="0"/>
                        </a:spcAft>
                      </a:pPr>
                      <a:r>
                        <a:rPr lang="en-US" sz="1600" dirty="0">
                          <a:effectLst/>
                        </a:rPr>
                        <a:t>Student (MPG, </a:t>
                      </a:r>
                      <a:r>
                        <a:rPr lang="en-US" sz="1600" dirty="0" err="1">
                          <a:effectLst/>
                        </a:rPr>
                        <a:t>Guilia</a:t>
                      </a:r>
                      <a:r>
                        <a:rPr lang="en-US"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3">
                        <a:lumMod val="20000"/>
                        <a:lumOff val="80000"/>
                      </a:schemeClr>
                    </a:solidFill>
                  </a:tcPr>
                </a:tc>
                <a:extLst>
                  <a:ext uri="{0D108BD9-81ED-4DB2-BD59-A6C34878D82A}">
                    <a16:rowId xmlns:a16="http://schemas.microsoft.com/office/drawing/2014/main" val="3728563717"/>
                  </a:ext>
                </a:extLst>
              </a:tr>
              <a:tr h="184150">
                <a:tc>
                  <a:txBody>
                    <a:bodyPr/>
                    <a:lstStyle/>
                    <a:p>
                      <a:pPr>
                        <a:lnSpc>
                          <a:spcPct val="107000"/>
                        </a:lnSpc>
                        <a:spcAft>
                          <a:spcPts val="0"/>
                        </a:spcAft>
                      </a:pPr>
                      <a:r>
                        <a:rPr lang="de-DE" sz="1600" dirty="0">
                          <a:effectLst/>
                        </a:rPr>
                        <a:t>Giovanna Cappai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a:effectLst/>
                        </a:rPr>
                        <a:t>Matteo Pecchi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146182014"/>
                  </a:ext>
                </a:extLst>
              </a:tr>
              <a:tr h="184150">
                <a:tc>
                  <a:txBody>
                    <a:bodyPr/>
                    <a:lstStyle/>
                    <a:p>
                      <a:pPr>
                        <a:lnSpc>
                          <a:spcPct val="107000"/>
                        </a:lnSpc>
                        <a:spcAft>
                          <a:spcPts val="0"/>
                        </a:spcAft>
                      </a:pPr>
                      <a:r>
                        <a:rPr lang="de-DE" sz="1600" dirty="0">
                          <a:effectLst/>
                        </a:rPr>
                        <a:t>Fritz Keller</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dirty="0">
                          <a:effectLst/>
                        </a:rPr>
                        <a:t>2</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a:effectLst/>
                        </a:rPr>
                        <a:t>Acharya, Bishnu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911391481"/>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dirty="0">
                          <a:effectLst/>
                        </a:rPr>
                        <a:t>Joachim </a:t>
                      </a:r>
                      <a:r>
                        <a:rPr lang="de-DE" sz="1600" dirty="0" err="1">
                          <a:effectLst/>
                        </a:rPr>
                        <a:t>Hanssler</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4000568"/>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dirty="0">
                          <a:effectLst/>
                        </a:rPr>
                        <a:t>Huan Chen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2691471058"/>
                  </a:ext>
                </a:extLst>
              </a:tr>
              <a:tr h="184150">
                <a:tc>
                  <a:txBody>
                    <a:bodyPr/>
                    <a:lstStyle/>
                    <a:p>
                      <a:pPr>
                        <a:lnSpc>
                          <a:spcPct val="107000"/>
                        </a:lnSpc>
                        <a:spcAft>
                          <a:spcPts val="0"/>
                        </a:spcAft>
                      </a:pPr>
                      <a:r>
                        <a:rPr lang="de-DE" sz="1600">
                          <a:effectLst/>
                        </a:rPr>
                        <a:t>Group 2</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dirty="0">
                          <a:effectLst/>
                        </a:rPr>
                        <a:t>Fabiano Bisinella Scheufele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1473349643"/>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6</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de-DE" sz="1600" dirty="0" err="1">
                          <a:effectLst/>
                        </a:rPr>
                        <a:t>Meesook</a:t>
                      </a:r>
                      <a:r>
                        <a:rPr lang="de-DE" sz="1600" dirty="0">
                          <a:effectLst/>
                        </a:rPr>
                        <a:t> Lee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2331981921"/>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gn="r">
                        <a:lnSpc>
                          <a:spcPct val="107000"/>
                        </a:lnSpc>
                        <a:spcAft>
                          <a:spcPts val="0"/>
                        </a:spcAft>
                      </a:pPr>
                      <a:r>
                        <a:rPr lang="de-DE" sz="1600">
                          <a:effectLst/>
                        </a:rPr>
                        <a:t>7</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tc>
                  <a:txBody>
                    <a:bodyPr/>
                    <a:lstStyle/>
                    <a:p>
                      <a:pPr>
                        <a:lnSpc>
                          <a:spcPct val="107000"/>
                        </a:lnSpc>
                        <a:spcAft>
                          <a:spcPts val="0"/>
                        </a:spcAft>
                      </a:pPr>
                      <a:r>
                        <a:rPr lang="en-US" sz="1600" dirty="0">
                          <a:effectLst/>
                        </a:rPr>
                        <a:t>Giulia Ischia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1">
                        <a:lumMod val="20000"/>
                        <a:lumOff val="80000"/>
                      </a:schemeClr>
                    </a:solidFill>
                  </a:tcPr>
                </a:tc>
                <a:extLst>
                  <a:ext uri="{0D108BD9-81ED-4DB2-BD59-A6C34878D82A}">
                    <a16:rowId xmlns:a16="http://schemas.microsoft.com/office/drawing/2014/main" val="1637648649"/>
                  </a:ext>
                </a:extLst>
              </a:tr>
              <a:tr h="184150">
                <a:tc>
                  <a:txBody>
                    <a:bodyPr/>
                    <a:lstStyle/>
                    <a:p>
                      <a:pPr>
                        <a:lnSpc>
                          <a:spcPct val="107000"/>
                        </a:lnSpc>
                        <a:spcAft>
                          <a:spcPts val="0"/>
                        </a:spcAft>
                      </a:pPr>
                      <a:r>
                        <a:rPr lang="de-DE" sz="1600" dirty="0">
                          <a:effectLst/>
                        </a:rPr>
                        <a:t>Marc </a:t>
                      </a:r>
                      <a:r>
                        <a:rPr lang="de-DE" sz="1600" dirty="0" err="1">
                          <a:effectLst/>
                        </a:rPr>
                        <a:t>Buttmann</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dirty="0">
                          <a:effectLst/>
                        </a:rPr>
                        <a:t>1</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a:effectLst/>
                        </a:rPr>
                        <a:t>Lukasz </a:t>
                      </a:r>
                      <a:r>
                        <a:rPr lang="de-DE" sz="1600" dirty="0" err="1">
                          <a:effectLst/>
                        </a:rPr>
                        <a:t>Niedzwiecki</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1879292692"/>
                  </a:ext>
                </a:extLst>
              </a:tr>
              <a:tr h="184150">
                <a:tc>
                  <a:txBody>
                    <a:bodyPr/>
                    <a:lstStyle/>
                    <a:p>
                      <a:pPr>
                        <a:lnSpc>
                          <a:spcPct val="107000"/>
                        </a:lnSpc>
                        <a:spcAft>
                          <a:spcPts val="0"/>
                        </a:spcAft>
                      </a:pPr>
                      <a:r>
                        <a:rPr lang="de-DE" sz="1600">
                          <a:effectLst/>
                        </a:rPr>
                        <a:t>Gianluigi Farru</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a:effectLst/>
                        </a:rPr>
                        <a:t>Kang-</a:t>
                      </a:r>
                      <a:r>
                        <a:rPr lang="de-DE" sz="1600" dirty="0" err="1">
                          <a:effectLst/>
                        </a:rPr>
                        <a:t>il</a:t>
                      </a:r>
                      <a:r>
                        <a:rPr lang="de-DE" sz="1600" dirty="0">
                          <a:effectLst/>
                        </a:rPr>
                        <a:t> Choe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3940345721"/>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a:effectLst/>
                        </a:rPr>
                        <a:t>Rafael Santos</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4213052947"/>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err="1">
                          <a:effectLst/>
                        </a:rPr>
                        <a:t>Pirmin</a:t>
                      </a:r>
                      <a:r>
                        <a:rPr lang="de-DE" sz="1600" dirty="0">
                          <a:effectLst/>
                        </a:rPr>
                        <a:t> </a:t>
                      </a:r>
                      <a:r>
                        <a:rPr lang="de-DE" sz="1600" dirty="0" err="1">
                          <a:effectLst/>
                        </a:rPr>
                        <a:t>Aregger</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919728243"/>
                  </a:ext>
                </a:extLst>
              </a:tr>
              <a:tr h="184150">
                <a:tc>
                  <a:txBody>
                    <a:bodyPr/>
                    <a:lstStyle/>
                    <a:p>
                      <a:pPr>
                        <a:lnSpc>
                          <a:spcPct val="107000"/>
                        </a:lnSpc>
                        <a:spcAft>
                          <a:spcPts val="0"/>
                        </a:spcAft>
                      </a:pPr>
                      <a:r>
                        <a:rPr lang="de-DE" sz="1600">
                          <a:effectLst/>
                        </a:rPr>
                        <a:t>Group 3</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err="1">
                          <a:effectLst/>
                        </a:rPr>
                        <a:t>Zuzanna</a:t>
                      </a:r>
                      <a:r>
                        <a:rPr lang="de-DE" sz="1600" dirty="0">
                          <a:effectLst/>
                        </a:rPr>
                        <a:t> </a:t>
                      </a:r>
                      <a:r>
                        <a:rPr lang="de-DE" sz="1600" dirty="0" err="1">
                          <a:effectLst/>
                        </a:rPr>
                        <a:t>Prus</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2079055279"/>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6</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a:effectLst/>
                        </a:rPr>
                        <a:t>Alice </a:t>
                      </a:r>
                      <a:r>
                        <a:rPr lang="de-DE" sz="1600" dirty="0" err="1">
                          <a:effectLst/>
                        </a:rPr>
                        <a:t>Zanoni</a:t>
                      </a:r>
                      <a:r>
                        <a:rPr lang="de-DE" sz="1600" dirty="0">
                          <a:effectLst/>
                        </a:rPr>
                        <a:t> (</a:t>
                      </a:r>
                      <a:r>
                        <a:rPr lang="de-DE" sz="1600" dirty="0" err="1">
                          <a:effectLst/>
                        </a:rPr>
                        <a:t>Luca's</a:t>
                      </a:r>
                      <a:r>
                        <a:rPr lang="de-DE" sz="1600" dirty="0">
                          <a:effectLst/>
                        </a:rPr>
                        <a:t> </a:t>
                      </a:r>
                      <a:r>
                        <a:rPr lang="de-DE" sz="1600" dirty="0" err="1">
                          <a:effectLst/>
                        </a:rPr>
                        <a:t>student</a:t>
                      </a:r>
                      <a:r>
                        <a:rPr lang="de-DE" sz="1600" dirty="0">
                          <a:effectLst/>
                        </a:rPr>
                        <a:t>)</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1898635195"/>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gn="r">
                        <a:lnSpc>
                          <a:spcPct val="107000"/>
                        </a:lnSpc>
                        <a:spcAft>
                          <a:spcPts val="0"/>
                        </a:spcAft>
                      </a:pPr>
                      <a:r>
                        <a:rPr lang="de-DE" sz="1600">
                          <a:effectLst/>
                        </a:rPr>
                        <a:t>7</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tc>
                  <a:txBody>
                    <a:bodyPr/>
                    <a:lstStyle/>
                    <a:p>
                      <a:pPr>
                        <a:lnSpc>
                          <a:spcPct val="107000"/>
                        </a:lnSpc>
                        <a:spcAft>
                          <a:spcPts val="0"/>
                        </a:spcAft>
                      </a:pPr>
                      <a:r>
                        <a:rPr lang="de-DE" sz="1600" dirty="0" err="1">
                          <a:effectLst/>
                        </a:rPr>
                        <a:t>Adhwaith</a:t>
                      </a:r>
                      <a:r>
                        <a:rPr lang="de-DE" sz="1600" dirty="0">
                          <a:effectLst/>
                        </a:rPr>
                        <a:t> Das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20000"/>
                        <a:lumOff val="80000"/>
                      </a:schemeClr>
                    </a:solidFill>
                  </a:tcPr>
                </a:tc>
                <a:extLst>
                  <a:ext uri="{0D108BD9-81ED-4DB2-BD59-A6C34878D82A}">
                    <a16:rowId xmlns:a16="http://schemas.microsoft.com/office/drawing/2014/main" val="2156144091"/>
                  </a:ext>
                </a:extLst>
              </a:tr>
            </a:tbl>
          </a:graphicData>
        </a:graphic>
      </p:graphicFrame>
      <p:graphicFrame>
        <p:nvGraphicFramePr>
          <p:cNvPr id="5" name="Tabelle 4"/>
          <p:cNvGraphicFramePr>
            <a:graphicFrameLocks noGrp="1"/>
          </p:cNvGraphicFramePr>
          <p:nvPr>
            <p:extLst>
              <p:ext uri="{D42A27DB-BD31-4B8C-83A1-F6EECF244321}">
                <p14:modId xmlns:p14="http://schemas.microsoft.com/office/powerpoint/2010/main" val="2800743563"/>
              </p:ext>
            </p:extLst>
          </p:nvPr>
        </p:nvGraphicFramePr>
        <p:xfrm>
          <a:off x="6340839" y="1260909"/>
          <a:ext cx="5365603" cy="3652908"/>
        </p:xfrm>
        <a:graphic>
          <a:graphicData uri="http://schemas.openxmlformats.org/drawingml/2006/table">
            <a:tbl>
              <a:tblPr firstRow="1" firstCol="1" bandRow="1">
                <a:tableStyleId>{5940675A-B579-460E-94D1-54222C63F5DA}</a:tableStyleId>
              </a:tblPr>
              <a:tblGrid>
                <a:gridCol w="1712335">
                  <a:extLst>
                    <a:ext uri="{9D8B030D-6E8A-4147-A177-3AD203B41FA5}">
                      <a16:colId xmlns:a16="http://schemas.microsoft.com/office/drawing/2014/main" val="2077848727"/>
                    </a:ext>
                  </a:extLst>
                </a:gridCol>
                <a:gridCol w="357994">
                  <a:extLst>
                    <a:ext uri="{9D8B030D-6E8A-4147-A177-3AD203B41FA5}">
                      <a16:colId xmlns:a16="http://schemas.microsoft.com/office/drawing/2014/main" val="1331461972"/>
                    </a:ext>
                  </a:extLst>
                </a:gridCol>
                <a:gridCol w="3295274">
                  <a:extLst>
                    <a:ext uri="{9D8B030D-6E8A-4147-A177-3AD203B41FA5}">
                      <a16:colId xmlns:a16="http://schemas.microsoft.com/office/drawing/2014/main" val="2248891156"/>
                    </a:ext>
                  </a:extLst>
                </a:gridCol>
              </a:tblGrid>
              <a:tr h="184150">
                <a:tc>
                  <a:txBody>
                    <a:bodyPr/>
                    <a:lstStyle/>
                    <a:p>
                      <a:pPr>
                        <a:lnSpc>
                          <a:spcPct val="107000"/>
                        </a:lnSpc>
                        <a:spcAft>
                          <a:spcPts val="0"/>
                        </a:spcAft>
                      </a:pPr>
                      <a:r>
                        <a:rPr lang="de-DE" sz="1600" dirty="0">
                          <a:effectLst/>
                        </a:rPr>
                        <a:t>Beatrice </a:t>
                      </a:r>
                      <a:r>
                        <a:rPr lang="de-DE" sz="1600" dirty="0" err="1">
                          <a:effectLst/>
                        </a:rPr>
                        <a:t>Kulli</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dirty="0">
                          <a:effectLst/>
                        </a:rPr>
                        <a:t>1</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Gianni Andreottola</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609854796"/>
                  </a:ext>
                </a:extLst>
              </a:tr>
              <a:tr h="184150">
                <a:tc>
                  <a:txBody>
                    <a:bodyPr/>
                    <a:lstStyle/>
                    <a:p>
                      <a:pPr>
                        <a:lnSpc>
                          <a:spcPct val="107000"/>
                        </a:lnSpc>
                        <a:spcAft>
                          <a:spcPts val="0"/>
                        </a:spcAft>
                      </a:pPr>
                      <a:r>
                        <a:rPr lang="de-DE" sz="1600">
                          <a:effectLst/>
                        </a:rPr>
                        <a:t>Chung, Jae Wook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2</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Alexander </a:t>
                      </a:r>
                      <a:r>
                        <a:rPr lang="de-DE" sz="1600" dirty="0" err="1">
                          <a:effectLst/>
                        </a:rPr>
                        <a:t>Volikov</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1372307566"/>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err="1">
                          <a:effectLst/>
                        </a:rPr>
                        <a:t>Sijia</a:t>
                      </a:r>
                      <a:r>
                        <a:rPr lang="de-DE" sz="1600" dirty="0">
                          <a:effectLst/>
                        </a:rPr>
                        <a:t> Tang</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2682442773"/>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Lidia Lombardi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548418774"/>
                  </a:ext>
                </a:extLst>
              </a:tr>
              <a:tr h="184150">
                <a:tc>
                  <a:txBody>
                    <a:bodyPr/>
                    <a:lstStyle/>
                    <a:p>
                      <a:pPr>
                        <a:lnSpc>
                          <a:spcPct val="107000"/>
                        </a:lnSpc>
                        <a:spcAft>
                          <a:spcPts val="0"/>
                        </a:spcAft>
                      </a:pPr>
                      <a:r>
                        <a:rPr lang="de-DE" sz="1600">
                          <a:effectLst/>
                        </a:rPr>
                        <a:t>Group 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Małgorzata Wilk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3347012973"/>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6</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Antonio, Emma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3987878160"/>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gn="r">
                        <a:lnSpc>
                          <a:spcPct val="107000"/>
                        </a:lnSpc>
                        <a:spcAft>
                          <a:spcPts val="0"/>
                        </a:spcAft>
                      </a:pPr>
                      <a:r>
                        <a:rPr lang="de-DE" sz="1600">
                          <a:effectLst/>
                        </a:rPr>
                        <a:t>7</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tc>
                  <a:txBody>
                    <a:bodyPr/>
                    <a:lstStyle/>
                    <a:p>
                      <a:pPr>
                        <a:lnSpc>
                          <a:spcPct val="107000"/>
                        </a:lnSpc>
                        <a:spcAft>
                          <a:spcPts val="0"/>
                        </a:spcAft>
                      </a:pPr>
                      <a:r>
                        <a:rPr lang="de-DE" sz="1600" dirty="0">
                          <a:effectLst/>
                        </a:rPr>
                        <a:t>Timothy Baars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4">
                        <a:lumMod val="20000"/>
                        <a:lumOff val="80000"/>
                      </a:schemeClr>
                    </a:solidFill>
                  </a:tcPr>
                </a:tc>
                <a:extLst>
                  <a:ext uri="{0D108BD9-81ED-4DB2-BD59-A6C34878D82A}">
                    <a16:rowId xmlns:a16="http://schemas.microsoft.com/office/drawing/2014/main" val="635269039"/>
                  </a:ext>
                </a:extLst>
              </a:tr>
              <a:tr h="184150">
                <a:tc>
                  <a:txBody>
                    <a:bodyPr/>
                    <a:lstStyle/>
                    <a:p>
                      <a:pPr>
                        <a:lnSpc>
                          <a:spcPct val="107000"/>
                        </a:lnSpc>
                        <a:spcAft>
                          <a:spcPts val="0"/>
                        </a:spcAft>
                      </a:pPr>
                      <a:r>
                        <a:rPr lang="de-DE" sz="1600" dirty="0">
                          <a:effectLst/>
                        </a:rPr>
                        <a:t>Luca </a:t>
                      </a:r>
                      <a:r>
                        <a:rPr lang="de-DE" sz="1600" dirty="0" err="1">
                          <a:effectLst/>
                        </a:rPr>
                        <a:t>Fiori</a:t>
                      </a:r>
                      <a:r>
                        <a:rPr lang="de-DE" sz="1600" dirty="0">
                          <a:effectLst/>
                        </a:rPr>
                        <a:t>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1</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a:effectLst/>
                        </a:rPr>
                        <a:t>Behnam Jabbari Kalkhoran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4047945673"/>
                  </a:ext>
                </a:extLst>
              </a:tr>
              <a:tr h="184150">
                <a:tc>
                  <a:txBody>
                    <a:bodyPr/>
                    <a:lstStyle/>
                    <a:p>
                      <a:pPr>
                        <a:lnSpc>
                          <a:spcPct val="107000"/>
                        </a:lnSpc>
                        <a:spcAft>
                          <a:spcPts val="0"/>
                        </a:spcAft>
                      </a:pPr>
                      <a:r>
                        <a:rPr lang="de-DE" sz="1600">
                          <a:effectLst/>
                        </a:rPr>
                        <a:t>Berge, Nicole </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dirty="0">
                          <a:effectLst/>
                        </a:rPr>
                        <a:t>2</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dirty="0" err="1">
                          <a:effectLst/>
                        </a:rPr>
                        <a:t>SoMax</a:t>
                      </a:r>
                      <a:r>
                        <a:rPr lang="de-DE" sz="1600" dirty="0">
                          <a:effectLst/>
                        </a:rPr>
                        <a:t> (Dan </a:t>
                      </a:r>
                      <a:r>
                        <a:rPr lang="de-DE" sz="1600" dirty="0" err="1">
                          <a:effectLst/>
                        </a:rPr>
                        <a:t>Sprackin</a:t>
                      </a:r>
                      <a:r>
                        <a:rPr lang="de-DE" sz="1600" dirty="0">
                          <a:effectLst/>
                        </a:rPr>
                        <a:t>)</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1612753996"/>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3</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dirty="0">
                          <a:effectLst/>
                        </a:rPr>
                        <a:t>Wang, Jim Jian</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3011350776"/>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4</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dirty="0">
                          <a:effectLst/>
                        </a:rPr>
                        <a:t>Patrice Ramm</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1531417689"/>
                  </a:ext>
                </a:extLst>
              </a:tr>
              <a:tr h="184150">
                <a:tc>
                  <a:txBody>
                    <a:bodyPr/>
                    <a:lstStyle/>
                    <a:p>
                      <a:pPr>
                        <a:lnSpc>
                          <a:spcPct val="107000"/>
                        </a:lnSpc>
                        <a:spcAft>
                          <a:spcPts val="0"/>
                        </a:spcAft>
                      </a:pPr>
                      <a:r>
                        <a:rPr lang="de-DE" sz="1600">
                          <a:effectLst/>
                        </a:rPr>
                        <a:t>Group 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5</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dirty="0">
                          <a:effectLst/>
                        </a:rPr>
                        <a:t>Stephane Bostyn</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1848479587"/>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6</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spcAft>
                          <a:spcPts val="0"/>
                        </a:spcAft>
                      </a:pPr>
                      <a:r>
                        <a:rPr lang="de-DE" sz="1600" dirty="0">
                          <a:effectLst/>
                        </a:rPr>
                        <a:t>Andy Ross</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3484519589"/>
                  </a:ext>
                </a:extLst>
              </a:tr>
              <a:tr h="184150">
                <a:tc>
                  <a:txBody>
                    <a:bodyPr/>
                    <a:lstStyle/>
                    <a:p>
                      <a:pPr>
                        <a:lnSpc>
                          <a:spcPct val="107000"/>
                        </a:lnSpc>
                      </a:pPr>
                      <a:endParaRPr lang="de-DE" sz="1600">
                        <a:effectLst/>
                        <a:latin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gn="r">
                        <a:lnSpc>
                          <a:spcPct val="107000"/>
                        </a:lnSpc>
                        <a:spcAft>
                          <a:spcPts val="0"/>
                        </a:spcAft>
                      </a:pPr>
                      <a:r>
                        <a:rPr lang="de-DE" sz="1600">
                          <a:effectLst/>
                        </a:rPr>
                        <a:t>7</a:t>
                      </a:r>
                      <a:endParaRPr lang="de-DE" sz="16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tc>
                  <a:txBody>
                    <a:bodyPr/>
                    <a:lstStyle/>
                    <a:p>
                      <a:pPr>
                        <a:lnSpc>
                          <a:spcPct val="107000"/>
                        </a:lnSpc>
                      </a:pPr>
                      <a:endParaRPr lang="de-DE" sz="1600" dirty="0">
                        <a:effectLst/>
                        <a:latin typeface="Calibri" panose="020F0502020204030204" pitchFamily="34" charset="0"/>
                        <a:cs typeface="Times New Roman" panose="02020603050405020304" pitchFamily="18" charset="0"/>
                      </a:endParaRPr>
                    </a:p>
                  </a:txBody>
                  <a:tcPr marL="44450" marR="44450" marT="0" marB="0" anchor="b">
                    <a:solidFill>
                      <a:schemeClr val="accent5">
                        <a:lumMod val="40000"/>
                        <a:lumOff val="60000"/>
                      </a:schemeClr>
                    </a:solidFill>
                  </a:tcPr>
                </a:tc>
                <a:extLst>
                  <a:ext uri="{0D108BD9-81ED-4DB2-BD59-A6C34878D82A}">
                    <a16:rowId xmlns:a16="http://schemas.microsoft.com/office/drawing/2014/main" val="1751503680"/>
                  </a:ext>
                </a:extLst>
              </a:tr>
            </a:tbl>
          </a:graphicData>
        </a:graphic>
      </p:graphicFrame>
    </p:spTree>
    <p:extLst>
      <p:ext uri="{BB962C8B-B14F-4D97-AF65-F5344CB8AC3E}">
        <p14:creationId xmlns:p14="http://schemas.microsoft.com/office/powerpoint/2010/main" val="15089202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t>Future </a:t>
            </a:r>
            <a:r>
              <a:rPr lang="de-DE" dirty="0" err="1" smtClean="0"/>
              <a:t>steps</a:t>
            </a:r>
            <a:r>
              <a:rPr lang="de-DE" dirty="0" smtClean="0"/>
              <a:t> </a:t>
            </a:r>
            <a:br>
              <a:rPr lang="de-DE" dirty="0" smtClean="0"/>
            </a:br>
            <a:endParaRPr lang="de-DE" dirty="0"/>
          </a:p>
        </p:txBody>
      </p:sp>
      <p:sp>
        <p:nvSpPr>
          <p:cNvPr id="3" name="Inhaltsplatzhalter 2"/>
          <p:cNvSpPr>
            <a:spLocks noGrp="1"/>
          </p:cNvSpPr>
          <p:nvPr>
            <p:ph idx="1"/>
          </p:nvPr>
        </p:nvSpPr>
        <p:spPr/>
        <p:txBody>
          <a:bodyPr/>
          <a:lstStyle/>
          <a:p>
            <a:r>
              <a:rPr lang="de-DE" dirty="0" err="1"/>
              <a:t>for</a:t>
            </a:r>
            <a:r>
              <a:rPr lang="de-DE" dirty="0"/>
              <a:t> </a:t>
            </a:r>
            <a:r>
              <a:rPr lang="de-DE" dirty="0" err="1"/>
              <a:t>the</a:t>
            </a:r>
            <a:r>
              <a:rPr lang="de-DE" dirty="0"/>
              <a:t> </a:t>
            </a:r>
            <a:r>
              <a:rPr lang="de-DE" dirty="0" err="1"/>
              <a:t>development</a:t>
            </a:r>
            <a:r>
              <a:rPr lang="de-DE" dirty="0"/>
              <a:t> </a:t>
            </a:r>
            <a:r>
              <a:rPr lang="de-DE" dirty="0" err="1"/>
              <a:t>of</a:t>
            </a:r>
            <a:r>
              <a:rPr lang="de-DE" dirty="0"/>
              <a:t> </a:t>
            </a:r>
            <a:r>
              <a:rPr lang="de-DE" dirty="0" err="1"/>
              <a:t>the</a:t>
            </a:r>
            <a:r>
              <a:rPr lang="de-DE" dirty="0"/>
              <a:t> experimental </a:t>
            </a:r>
            <a:r>
              <a:rPr lang="de-DE" dirty="0" err="1" smtClean="0"/>
              <a:t>protocol</a:t>
            </a:r>
            <a:endParaRPr lang="de-DE" dirty="0" smtClean="0"/>
          </a:p>
          <a:p>
            <a:pPr lvl="1"/>
            <a:r>
              <a:rPr lang="de-DE" dirty="0" err="1" smtClean="0"/>
              <a:t>work</a:t>
            </a:r>
            <a:r>
              <a:rPr lang="de-DE" dirty="0" smtClean="0"/>
              <a:t> </a:t>
            </a:r>
            <a:r>
              <a:rPr lang="de-DE" dirty="0" err="1" smtClean="0"/>
              <a:t>groups</a:t>
            </a:r>
            <a:r>
              <a:rPr lang="de-DE" dirty="0" smtClean="0"/>
              <a:t>? </a:t>
            </a:r>
            <a:endParaRPr lang="de-DE" dirty="0"/>
          </a:p>
          <a:p>
            <a:r>
              <a:rPr lang="de-DE" dirty="0" err="1" smtClean="0"/>
              <a:t>for</a:t>
            </a:r>
            <a:r>
              <a:rPr lang="de-DE" dirty="0" smtClean="0"/>
              <a:t> </a:t>
            </a:r>
            <a:r>
              <a:rPr lang="de-DE" dirty="0" err="1" smtClean="0"/>
              <a:t>the</a:t>
            </a:r>
            <a:r>
              <a:rPr lang="de-DE" dirty="0" smtClean="0"/>
              <a:t> </a:t>
            </a:r>
            <a:r>
              <a:rPr lang="de-DE" dirty="0" err="1" smtClean="0"/>
              <a:t>community</a:t>
            </a:r>
            <a:r>
              <a:rPr lang="de-DE" dirty="0" smtClean="0"/>
              <a:t> </a:t>
            </a:r>
            <a:r>
              <a:rPr lang="de-DE" dirty="0" err="1" smtClean="0"/>
              <a:t>testing</a:t>
            </a:r>
            <a:r>
              <a:rPr lang="de-DE" dirty="0" smtClean="0"/>
              <a:t>, </a:t>
            </a:r>
            <a:r>
              <a:rPr lang="de-DE" dirty="0" err="1" smtClean="0"/>
              <a:t>publication</a:t>
            </a:r>
            <a:r>
              <a:rPr lang="de-DE" dirty="0" smtClean="0"/>
              <a:t> </a:t>
            </a:r>
            <a:r>
              <a:rPr lang="de-DE" dirty="0" err="1" smtClean="0"/>
              <a:t>and</a:t>
            </a:r>
            <a:r>
              <a:rPr lang="de-DE" dirty="0" smtClean="0"/>
              <a:t> </a:t>
            </a:r>
            <a:r>
              <a:rPr lang="de-DE" dirty="0" err="1" smtClean="0"/>
              <a:t>dissemination</a:t>
            </a:r>
            <a:endParaRPr lang="de-DE" dirty="0" smtClean="0"/>
          </a:p>
          <a:p>
            <a:pPr lvl="1"/>
            <a:r>
              <a:rPr lang="de-DE" dirty="0" err="1" smtClean="0"/>
              <a:t>funding</a:t>
            </a:r>
            <a:r>
              <a:rPr lang="de-DE" dirty="0" smtClean="0"/>
              <a:t> </a:t>
            </a:r>
            <a:r>
              <a:rPr lang="de-DE" dirty="0" err="1" smtClean="0"/>
              <a:t>for</a:t>
            </a:r>
            <a:r>
              <a:rPr lang="de-DE" dirty="0" smtClean="0"/>
              <a:t> </a:t>
            </a:r>
            <a:r>
              <a:rPr lang="de-DE" dirty="0" err="1" smtClean="0"/>
              <a:t>this</a:t>
            </a:r>
            <a:r>
              <a:rPr lang="de-DE" dirty="0" smtClean="0"/>
              <a:t> </a:t>
            </a:r>
            <a:r>
              <a:rPr lang="de-DE" dirty="0" err="1" smtClean="0"/>
              <a:t>effort</a:t>
            </a:r>
            <a:r>
              <a:rPr lang="de-DE" dirty="0" smtClean="0"/>
              <a:t>?</a:t>
            </a:r>
            <a:endParaRPr lang="de-DE" dirty="0"/>
          </a:p>
        </p:txBody>
      </p:sp>
    </p:spTree>
    <p:extLst>
      <p:ext uri="{BB962C8B-B14F-4D97-AF65-F5344CB8AC3E}">
        <p14:creationId xmlns:p14="http://schemas.microsoft.com/office/powerpoint/2010/main" val="18497101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 name="TextBox 1023">
            <a:extLst>
              <a:ext uri="{FF2B5EF4-FFF2-40B4-BE49-F238E27FC236}">
                <a16:creationId xmlns:a16="http://schemas.microsoft.com/office/drawing/2014/main" id="{02E26822-FBE5-A771-17F1-FA4B7EB92273}"/>
              </a:ext>
            </a:extLst>
          </p:cNvPr>
          <p:cNvSpPr txBox="1"/>
          <p:nvPr/>
        </p:nvSpPr>
        <p:spPr>
          <a:xfrm>
            <a:off x="1168168" y="417495"/>
            <a:ext cx="10442196" cy="769441"/>
          </a:xfrm>
          <a:prstGeom prst="rect">
            <a:avLst/>
          </a:prstGeom>
          <a:noFill/>
        </p:spPr>
        <p:txBody>
          <a:bodyPr wrap="square" rtlCol="0">
            <a:spAutoFit/>
          </a:bodyPr>
          <a:lstStyle/>
          <a:p>
            <a:r>
              <a:rPr lang="en-US" sz="2400" dirty="0" smtClean="0"/>
              <a:t>Backup slide: </a:t>
            </a:r>
            <a:endParaRPr lang="en-US" sz="2400" dirty="0"/>
          </a:p>
          <a:p>
            <a:r>
              <a:rPr lang="en-US" sz="2000" dirty="0"/>
              <a:t>Provide basis for hydrochar to be included as Negative Emission Technology in carbon markets </a:t>
            </a:r>
          </a:p>
        </p:txBody>
      </p:sp>
      <p:sp>
        <p:nvSpPr>
          <p:cNvPr id="2" name="TextBox 1">
            <a:extLst>
              <a:ext uri="{FF2B5EF4-FFF2-40B4-BE49-F238E27FC236}">
                <a16:creationId xmlns:a16="http://schemas.microsoft.com/office/drawing/2014/main" id="{BBB41C29-47CF-E44B-E832-49532B24EB62}"/>
              </a:ext>
            </a:extLst>
          </p:cNvPr>
          <p:cNvSpPr txBox="1"/>
          <p:nvPr/>
        </p:nvSpPr>
        <p:spPr>
          <a:xfrm>
            <a:off x="1168168" y="1186936"/>
            <a:ext cx="10172700" cy="6278642"/>
          </a:xfrm>
          <a:prstGeom prst="rect">
            <a:avLst/>
          </a:prstGeom>
          <a:noFill/>
        </p:spPr>
        <p:txBody>
          <a:bodyPr wrap="square" rtlCol="0">
            <a:spAutoFit/>
          </a:bodyPr>
          <a:lstStyle/>
          <a:p>
            <a:pPr algn="just"/>
            <a:r>
              <a:rPr lang="en-US" sz="2000" dirty="0" smtClean="0"/>
              <a:t>Text from new </a:t>
            </a:r>
            <a:r>
              <a:rPr lang="en-US" sz="2000" dirty="0"/>
              <a:t>EU </a:t>
            </a:r>
            <a:r>
              <a:rPr lang="en-US" sz="2000" dirty="0" smtClean="0"/>
              <a:t>regulation 2024/3012 from 27 </a:t>
            </a:r>
            <a:r>
              <a:rPr lang="en-US" sz="2000" dirty="0"/>
              <a:t>November 2024 </a:t>
            </a:r>
            <a:endParaRPr lang="en-US" sz="2000" dirty="0" smtClean="0"/>
          </a:p>
          <a:p>
            <a:pPr algn="just"/>
            <a:r>
              <a:rPr lang="en-US" sz="2000" dirty="0" smtClean="0"/>
              <a:t>“Establishing </a:t>
            </a:r>
            <a:r>
              <a:rPr lang="en-US" sz="2000" dirty="0"/>
              <a:t>a </a:t>
            </a:r>
            <a:r>
              <a:rPr lang="en-US" sz="2000" b="1" dirty="0"/>
              <a:t>Union certification framework</a:t>
            </a:r>
            <a:r>
              <a:rPr lang="en-US" sz="2000" dirty="0"/>
              <a:t> for permanent carbon removals, carbon farming and carbon storage in products” </a:t>
            </a:r>
            <a:endParaRPr lang="en-US" sz="2000" dirty="0" smtClean="0"/>
          </a:p>
          <a:p>
            <a:pPr marL="457200" indent="-457200" algn="just">
              <a:buAutoNum type="arabicParenBoth"/>
            </a:pPr>
            <a:r>
              <a:rPr lang="en-US" dirty="0" smtClean="0"/>
              <a:t>quality </a:t>
            </a:r>
            <a:r>
              <a:rPr lang="en-US" dirty="0"/>
              <a:t>criteria for activities that take place in the Union;  </a:t>
            </a:r>
            <a:endParaRPr lang="en-US" dirty="0" smtClean="0"/>
          </a:p>
          <a:p>
            <a:pPr marL="457200" indent="-457200" algn="just">
              <a:buAutoNum type="arabicParenBoth"/>
            </a:pPr>
            <a:r>
              <a:rPr lang="en-US" dirty="0" smtClean="0"/>
              <a:t>rules </a:t>
            </a:r>
            <a:r>
              <a:rPr lang="en-US" dirty="0"/>
              <a:t>for the verification and certification of carbon removals and soil emission reductions </a:t>
            </a:r>
            <a:r>
              <a:rPr lang="en-US" dirty="0" smtClean="0"/>
              <a:t>generated by activities;  </a:t>
            </a:r>
          </a:p>
          <a:p>
            <a:pPr marL="457200" indent="-457200" algn="just">
              <a:buAutoNum type="arabicParenBoth"/>
            </a:pPr>
            <a:r>
              <a:rPr lang="en-US" dirty="0" smtClean="0"/>
              <a:t>rules </a:t>
            </a:r>
            <a:r>
              <a:rPr lang="en-US" dirty="0"/>
              <a:t>for the functioning and recognition by the Commission of certification schemes;  </a:t>
            </a:r>
            <a:endParaRPr lang="en-US" dirty="0" smtClean="0"/>
          </a:p>
          <a:p>
            <a:pPr marL="457200" indent="-457200" algn="just">
              <a:buAutoNum type="arabicParenBoth"/>
            </a:pPr>
            <a:r>
              <a:rPr lang="en-US" dirty="0" smtClean="0"/>
              <a:t>rules </a:t>
            </a:r>
            <a:r>
              <a:rPr lang="en-US" dirty="0"/>
              <a:t>on the issuance and use of certified units</a:t>
            </a:r>
            <a:r>
              <a:rPr lang="en-US" dirty="0" smtClean="0"/>
              <a:t>.</a:t>
            </a:r>
          </a:p>
          <a:p>
            <a:pPr marL="457200" indent="-457200" algn="just">
              <a:buAutoNum type="arabicParenBoth"/>
            </a:pPr>
            <a:endParaRPr lang="en-US" sz="2000" dirty="0"/>
          </a:p>
          <a:p>
            <a:pPr marL="457200" indent="-457200" algn="just">
              <a:buFont typeface="+mj-lt"/>
              <a:buAutoNum type="arabicParenBoth" startAt="9"/>
            </a:pPr>
            <a:r>
              <a:rPr lang="en-US" dirty="0" smtClean="0"/>
              <a:t>‘</a:t>
            </a:r>
            <a:r>
              <a:rPr lang="en-US" dirty="0"/>
              <a:t>permanent carbon removal’ means any practice or process that, under normal circumstances and using appropriate management practices, captures and stores atmospheric or biogenic carbon for several centuries, including permanently chemically bound carbon in products, and which is not combined with enhanced hydrocarbon recovery;  </a:t>
            </a:r>
            <a:endParaRPr lang="en-US" dirty="0" smtClean="0"/>
          </a:p>
          <a:p>
            <a:pPr marL="457200" indent="-457200" algn="just">
              <a:buAutoNum type="arabicParenBoth" startAt="9"/>
            </a:pPr>
            <a:r>
              <a:rPr lang="en-US" dirty="0" smtClean="0"/>
              <a:t>‘carbon farming</a:t>
            </a:r>
            <a:r>
              <a:rPr lang="en-US" dirty="0"/>
              <a:t>’ means any practice or process carried out over an activity period of at least five years, related to the management of a terrestrial or coastal environment and resulting in the capture and temporary storage of atmospheric or biogenic carbon in biogenic carbon pools, or in the reduction of soil emissions;  </a:t>
            </a:r>
            <a:endParaRPr lang="en-US" dirty="0" smtClean="0"/>
          </a:p>
          <a:p>
            <a:pPr marL="457200" indent="-457200" algn="just">
              <a:buAutoNum type="arabicParenBoth" startAt="9"/>
            </a:pPr>
            <a:r>
              <a:rPr lang="en-US" dirty="0" smtClean="0"/>
              <a:t>‘</a:t>
            </a:r>
            <a:r>
              <a:rPr lang="en-US" dirty="0"/>
              <a:t>carbon storage in products’ means any practice or process that captures and stores atmospheric or biogenic carbon for at least 35 years in long-lasting products, allows on-site monitoring of the carbon stored and is certified throughout the monitoring period;</a:t>
            </a:r>
          </a:p>
          <a:p>
            <a:pPr algn="just"/>
            <a:r>
              <a:rPr lang="en-US" dirty="0" smtClean="0"/>
              <a:t> </a:t>
            </a:r>
          </a:p>
          <a:p>
            <a:pPr algn="just"/>
            <a:endParaRPr lang="en-US" sz="1600" b="1" dirty="0" smtClean="0"/>
          </a:p>
        </p:txBody>
      </p:sp>
    </p:spTree>
    <p:extLst>
      <p:ext uri="{BB962C8B-B14F-4D97-AF65-F5344CB8AC3E}">
        <p14:creationId xmlns:p14="http://schemas.microsoft.com/office/powerpoint/2010/main" val="1193380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3100</Words>
  <Application>Microsoft Office PowerPoint</Application>
  <PresentationFormat>Breitbild</PresentationFormat>
  <Paragraphs>265</Paragraphs>
  <Slides>7</Slides>
  <Notes>4</Notes>
  <HiddenSlides>0</HiddenSlides>
  <MMClips>0</MMClips>
  <ScaleCrop>false</ScaleCrop>
  <HeadingPairs>
    <vt:vector size="6" baseType="variant">
      <vt:variant>
        <vt:lpstr>Verwendete Schriftarten</vt:lpstr>
      </vt:variant>
      <vt:variant>
        <vt:i4>9</vt:i4>
      </vt:variant>
      <vt:variant>
        <vt:lpstr>Design</vt:lpstr>
      </vt:variant>
      <vt:variant>
        <vt:i4>1</vt:i4>
      </vt:variant>
      <vt:variant>
        <vt:lpstr>Folientitel</vt:lpstr>
      </vt:variant>
      <vt:variant>
        <vt:i4>7</vt:i4>
      </vt:variant>
    </vt:vector>
  </HeadingPairs>
  <TitlesOfParts>
    <vt:vector size="17" baseType="lpstr">
      <vt:lpstr>Aptos</vt:lpstr>
      <vt:lpstr>Arial</vt:lpstr>
      <vt:lpstr>Calibri</vt:lpstr>
      <vt:lpstr>Calibri Light</vt:lpstr>
      <vt:lpstr>Courier New</vt:lpstr>
      <vt:lpstr>Gill Sans MT</vt:lpstr>
      <vt:lpstr>Symbol</vt:lpstr>
      <vt:lpstr>Times New Roman</vt:lpstr>
      <vt:lpstr>Wingdings</vt:lpstr>
      <vt:lpstr>Badge</vt:lpstr>
      <vt:lpstr>Workshop: Toward a Common Protocol for Testing Carbon Stability of Hydrochar </vt:lpstr>
      <vt:lpstr>PowerPoint-Präsentation</vt:lpstr>
      <vt:lpstr>PowerPoint-Präsentation</vt:lpstr>
      <vt:lpstr>Agenda</vt:lpstr>
      <vt:lpstr>Breakout groups: Room assignments</vt:lpstr>
      <vt:lpstr>Future steps  </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Toward a Common Protocol for Testing Carbon Stability of Hydrochar</dc:title>
  <dc:creator>Silvia Román Suero</dc:creator>
  <cp:lastModifiedBy>Libra, Judy</cp:lastModifiedBy>
  <cp:revision>67</cp:revision>
  <dcterms:created xsi:type="dcterms:W3CDTF">2025-07-08T17:50:59Z</dcterms:created>
  <dcterms:modified xsi:type="dcterms:W3CDTF">2025-07-21T08:42:57Z</dcterms:modified>
</cp:coreProperties>
</file>