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344" r:id="rId3"/>
    <p:sldId id="292" r:id="rId4"/>
    <p:sldId id="349" r:id="rId5"/>
    <p:sldId id="353" r:id="rId6"/>
    <p:sldId id="351" r:id="rId7"/>
    <p:sldId id="352" r:id="rId8"/>
    <p:sldId id="290" r:id="rId9"/>
    <p:sldId id="346" r:id="rId10"/>
    <p:sldId id="347" r:id="rId11"/>
    <p:sldId id="348" r:id="rId12"/>
    <p:sldId id="291" r:id="rId13"/>
    <p:sldId id="350" r:id="rId14"/>
    <p:sldId id="354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57799" marR="57799" indent="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1pPr>
    <a:lvl2pPr marL="57799" marR="57799" indent="3429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2pPr>
    <a:lvl3pPr marL="57799" marR="57799" indent="6858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3pPr>
    <a:lvl4pPr marL="57799" marR="57799" indent="10287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4pPr>
    <a:lvl5pPr marL="57799" marR="57799" indent="13716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5pPr>
    <a:lvl6pPr marL="57799" marR="57799" indent="17145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6pPr>
    <a:lvl7pPr marL="57799" marR="57799" indent="20574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7pPr>
    <a:lvl8pPr marL="57799" marR="57799" indent="24003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8pPr>
    <a:lvl9pPr marL="57799" marR="57799" indent="2743200" algn="l" defTabSz="1295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756A68"/>
        </a:solidFill>
        <a:effectLst/>
        <a:uFill>
          <a:solidFill>
            <a:srgbClr val="756A68"/>
          </a:solidFill>
        </a:uFill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06"/>
    <p:restoredTop sz="82231"/>
  </p:normalViewPr>
  <p:slideViewPr>
    <p:cSldViewPr snapToGrid="0" snapToObjects="1">
      <p:cViewPr varScale="1">
        <p:scale>
          <a:sx n="72" d="100"/>
          <a:sy n="72" d="100"/>
        </p:scale>
        <p:origin x="2016" y="208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212155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8255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8255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8255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8255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8255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8255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8255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8255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8255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0287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28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816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3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369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1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35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404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00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12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63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5182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54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ndarddesi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47700" y="0"/>
            <a:ext cx="11709400" cy="2406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47700" y="2273300"/>
            <a:ext cx="11709400" cy="748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900"/>
              </a:spcBef>
              <a:buChar char="–"/>
              <a:defRPr sz="3400"/>
            </a:lvl2pPr>
            <a:lvl3pPr marL="1183639" indent="-228600">
              <a:spcBef>
                <a:spcPts val="700"/>
              </a:spcBef>
              <a:defRPr sz="3200"/>
            </a:lvl3pPr>
            <a:lvl4pPr marL="1640839" indent="-228600">
              <a:spcBef>
                <a:spcPts val="600"/>
              </a:spcBef>
              <a:buChar char="–"/>
              <a:defRPr sz="2400"/>
            </a:lvl4pPr>
            <a:lvl5pPr marL="2098039" indent="-228600">
              <a:spcBef>
                <a:spcPts val="600"/>
              </a:spcBef>
              <a:buChar char="»"/>
              <a:defRPr sz="2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0667174" y="8882098"/>
            <a:ext cx="340321" cy="32355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825500">
              <a:defRPr sz="1600"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defRPr>
            </a:lvl1pPr>
          </a:lstStyle>
          <a:p>
            <a:fld id="{86CB4B4D-7CA3-9044-876B-883B54F8677D}" type="slidenum">
              <a:rPr/>
              <a:pPr/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57799" marR="57799" indent="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57799" marR="57799" indent="2286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57799" marR="57799" indent="4572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57799" marR="57799" indent="6858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57799" marR="57799" indent="9144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57799" marR="57799" indent="11430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57799" marR="57799" indent="13716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57799" marR="57799" indent="16002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57799" marR="57799" indent="1828800" algn="ctr" defTabSz="1295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57799" indent="-34290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850825" marR="57799" indent="-352985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1255077" marR="57799" indent="-300037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1812289" marR="57799" indent="-40005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2269489" marR="57799" indent="-40005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2269489" marR="57799" indent="-40005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2269489" marR="57799" indent="-40005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2269489" marR="57799" indent="-40005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2269489" marR="57799" indent="-400050" algn="l" defTabSz="1295400" rtl="0" latinLnBrk="0">
        <a:lnSpc>
          <a:spcPct val="10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Hand Kohle kle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5006"/>
            <a:ext cx="5288837" cy="3528647"/>
          </a:xfrm>
          <a:prstGeom prst="rect">
            <a:avLst/>
          </a:prstGeom>
        </p:spPr>
      </p:pic>
      <p:sp>
        <p:nvSpPr>
          <p:cNvPr id="23" name="Shape 23"/>
          <p:cNvSpPr>
            <a:spLocks noGrp="1"/>
          </p:cNvSpPr>
          <p:nvPr>
            <p:ph type="body" sz="half" idx="1"/>
          </p:nvPr>
        </p:nvSpPr>
        <p:spPr>
          <a:xfrm>
            <a:off x="1193517" y="1045069"/>
            <a:ext cx="10642601" cy="1524879"/>
          </a:xfrm>
          <a:prstGeom prst="rect">
            <a:avLst/>
          </a:prstGeom>
        </p:spPr>
        <p:txBody>
          <a:bodyPr/>
          <a:lstStyle/>
          <a:p>
            <a:pPr marL="57799" indent="0">
              <a:buClr>
                <a:srgbClr val="756A68"/>
              </a:buClr>
              <a:buSzTx/>
              <a:buFont typeface="Arial"/>
              <a:buNone/>
              <a:defRPr sz="3200" b="1">
                <a:uFill>
                  <a:solidFill>
                    <a:srgbClr val="524B4A"/>
                  </a:solidFill>
                </a:uFill>
              </a:defRPr>
            </a:pPr>
            <a:r>
              <a:rPr lang="en-US" dirty="0" err="1"/>
              <a:t>TerraNova</a:t>
            </a:r>
            <a:r>
              <a:rPr lang="en-US" dirty="0"/>
              <a:t> Carbon Dioxide Removal (CDR)</a:t>
            </a:r>
          </a:p>
          <a:p>
            <a:pPr marL="57799" indent="0">
              <a:buClr>
                <a:srgbClr val="756A68"/>
              </a:buClr>
              <a:buSzTx/>
              <a:buFont typeface="Arial"/>
              <a:buNone/>
              <a:defRPr sz="3200" b="1">
                <a:uFill>
                  <a:solidFill>
                    <a:srgbClr val="524B4A"/>
                  </a:solidFill>
                </a:uFill>
              </a:defRPr>
            </a:pPr>
            <a:r>
              <a:rPr lang="en-US" sz="2000" b="1" dirty="0">
                <a:solidFill>
                  <a:srgbClr val="B8C851"/>
                </a:solidFill>
              </a:rPr>
              <a:t>Hydrothermal Carbonization = “Wet Pyrolysis”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24" name="terranova_RGB_300dpi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405AC75-8D7D-DF4E-88F5-1D415C7D8F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691" y="3423473"/>
            <a:ext cx="7123764" cy="376018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FE7363F-9E03-1549-A135-3581A9800A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676" y="8715028"/>
            <a:ext cx="1710365" cy="612942"/>
          </a:xfrm>
          <a:prstGeom prst="rect">
            <a:avLst/>
          </a:prstGeom>
        </p:spPr>
      </p:pic>
    </p:spTree>
  </p:cSld>
  <p:clrMapOvr>
    <a:masterClrMapping/>
  </p:clrMapOvr>
  <p:transition spd="med" advTm="32966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449361" cy="8648700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/>
              <a:t>Stability of </a:t>
            </a:r>
            <a:r>
              <a:rPr lang="en-US" sz="3200" b="1" dirty="0" err="1"/>
              <a:t>TerraNova</a:t>
            </a:r>
            <a:r>
              <a:rPr lang="en-US" sz="3200" b="1" dirty="0"/>
              <a:t> </a:t>
            </a:r>
            <a:r>
              <a:rPr lang="en-US" sz="3200" b="1" dirty="0" err="1"/>
              <a:t>Hydrochar</a:t>
            </a:r>
            <a:endParaRPr lang="en-US" sz="2000" b="1" dirty="0"/>
          </a:p>
          <a:p>
            <a:pPr marL="4064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Stability increases with higher HTC process temperatures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de-DE" sz="1000" dirty="0">
                <a:effectLst/>
                <a:latin typeface="Helvetica" pitchFamily="2" charset="0"/>
              </a:rPr>
            </a:br>
            <a:endParaRPr lang="de-DE" sz="1000" dirty="0">
              <a:effectLst/>
              <a:latin typeface="Helvetica" pitchFamily="2" charset="0"/>
            </a:endParaRPr>
          </a:p>
          <a:p>
            <a:pPr marL="4064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Magan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J. de Jager 2021:  The potential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hydrochar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improvement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carbon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sequestration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F50E1A4C-653F-C212-9EF9-8FC8C9C98E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14" y="2840912"/>
            <a:ext cx="7772400" cy="58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4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405">
        <p:push/>
      </p:transition>
    </mc:Choice>
    <mc:Fallback xmlns="">
      <p:transition spd="slow" advTm="36405">
        <p:push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449361" cy="7403885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/>
              <a:t>Stability of </a:t>
            </a:r>
            <a:r>
              <a:rPr lang="en-US" sz="3200" b="1" dirty="0" err="1"/>
              <a:t>Hydrochar</a:t>
            </a:r>
            <a:endParaRPr lang="en-US" sz="2000" b="1" dirty="0"/>
          </a:p>
          <a:p>
            <a:pPr marL="4064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Long term release of CO2 similar to Gasifier biochar, moderate higher than Pyrolysis biochar</a:t>
            </a:r>
          </a:p>
          <a:p>
            <a:pPr>
              <a:buFontTx/>
              <a:buChar char="-"/>
            </a:pPr>
            <a:r>
              <a:rPr lang="en-US" sz="2000" dirty="0"/>
              <a:t>Long term release of N2O significant lower than Gasifier biochar and Pyrolysis biochar</a:t>
            </a:r>
          </a:p>
          <a:p>
            <a:pPr>
              <a:buFontTx/>
              <a:buChar char="-"/>
            </a:pPr>
            <a:r>
              <a:rPr lang="en-US" sz="2000" dirty="0"/>
              <a:t>Note: significant CO2 emissions during production of Gasifier/Pyrolysis biochar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de-DE" sz="1000" dirty="0">
                <a:effectLst/>
                <a:latin typeface="Helvetica" pitchFamily="2" charset="0"/>
              </a:rPr>
            </a:br>
            <a:endParaRPr lang="de-DE" sz="1000" dirty="0">
              <a:effectLst/>
              <a:latin typeface="Helvetica" pitchFamily="2" charset="0"/>
            </a:endParaRPr>
          </a:p>
          <a:p>
            <a:pPr marL="4064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Source: Kern et al., 2022, Short-Term and Long-Term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Natural and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Carbonaceous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Substrates on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Greenhouse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Gas </a:t>
            </a:r>
            <a:r>
              <a:rPr lang="de-DE" sz="1200" dirty="0" err="1">
                <a:latin typeface="Arial" panose="020B0604020202020204" pitchFamily="34" charset="0"/>
                <a:cs typeface="Arial" panose="020B0604020202020204" pitchFamily="34" charset="0"/>
              </a:rPr>
              <a:t>Fluxes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5572486-E3E3-B790-12FD-82510C67FF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" y="3341586"/>
            <a:ext cx="10299615" cy="580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6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6362">
        <p:push/>
      </p:transition>
    </mc:Choice>
    <mc:Fallback xmlns="">
      <p:transition spd="slow" advTm="76362">
        <p:push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159" y="814212"/>
            <a:ext cx="10976921" cy="8265242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/>
              <a:t>Europe legal framework in force since December 2024: </a:t>
            </a:r>
          </a:p>
          <a:p>
            <a:pPr marL="40640" indent="0">
              <a:buNone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(EU) 2024/3012 on permanent carbon removals, carbon farming, and carbon storage in products </a:t>
            </a: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Different options for </a:t>
            </a:r>
            <a:r>
              <a:rPr lang="en-US" sz="2000" dirty="0" err="1"/>
              <a:t>Hydrochar</a:t>
            </a:r>
            <a:r>
              <a:rPr lang="en-US" sz="2000" dirty="0"/>
              <a:t>: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r>
              <a:rPr lang="en-US" sz="2000" dirty="0"/>
              <a:t>1.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EUAlbertina"/>
              </a:rPr>
              <a:t>Any practice or process that, under normal circumstances and using appropriate management practices, captures and stores atmospheric or biogenic carbon for </a:t>
            </a:r>
            <a:r>
              <a:rPr lang="en-US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EUAlbertina"/>
              </a:rPr>
              <a:t>several centuries </a:t>
            </a:r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EUAlbertina"/>
              </a:rPr>
              <a:t>is permitted (Article 2, Point 9).</a:t>
            </a:r>
            <a:endParaRPr lang="de-DE" sz="2000" dirty="0">
              <a:solidFill>
                <a:srgbClr val="000000"/>
              </a:solidFill>
              <a:effectLst/>
              <a:ea typeface="Calibri" panose="020F0502020204030204" pitchFamily="34" charset="0"/>
              <a:cs typeface="EUAlbertina"/>
            </a:endParaRPr>
          </a:p>
          <a:p>
            <a:pPr marL="40640" indent="0">
              <a:buNone/>
            </a:pPr>
            <a:r>
              <a:rPr lang="en-US" sz="2000" dirty="0"/>
              <a:t>2. Carbon Farming</a:t>
            </a:r>
          </a:p>
          <a:p>
            <a:pPr marL="40640" indent="0">
              <a:buNone/>
            </a:pPr>
            <a:r>
              <a:rPr lang="en-US" sz="2000" dirty="0"/>
              <a:t>3. Carbon Storage in long-lasting products for </a:t>
            </a:r>
            <a:r>
              <a:rPr lang="en-US" sz="2000" u="sng" dirty="0"/>
              <a:t>&gt; 35 years</a:t>
            </a:r>
            <a:r>
              <a:rPr lang="en-US" sz="2000" dirty="0"/>
              <a:t>, monitored and regularly certified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r>
              <a:rPr lang="en-US" sz="2000" dirty="0"/>
              <a:t>- Quality criteria: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r>
              <a:rPr lang="en-US" sz="2000" dirty="0"/>
              <a:t>1.⁠ ⁠Quantification of the permanent net carbon removal benefit</a:t>
            </a:r>
          </a:p>
          <a:p>
            <a:pPr marL="40640" indent="0">
              <a:buNone/>
            </a:pPr>
            <a:r>
              <a:rPr lang="en-US" sz="2000" dirty="0"/>
              <a:t>2.⁠ ⁠Additionality</a:t>
            </a:r>
          </a:p>
          <a:p>
            <a:pPr marL="40640" indent="0">
              <a:buNone/>
            </a:pPr>
            <a:r>
              <a:rPr lang="en-US" sz="2000" dirty="0"/>
              <a:t>3.⁠ ⁠Storage, monitoring, and liability</a:t>
            </a:r>
          </a:p>
          <a:p>
            <a:pPr marL="40640" indent="0">
              <a:buNone/>
            </a:pPr>
            <a:r>
              <a:rPr lang="en-US" sz="2000" dirty="0"/>
              <a:t>4.⁠ ⁠Sustainability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E5D1463D-8EAD-3350-4401-BC985D5CAF4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Pfeil nach unten 6">
            <a:extLst>
              <a:ext uri="{FF2B5EF4-FFF2-40B4-BE49-F238E27FC236}">
                <a16:creationId xmlns:a16="http://schemas.microsoft.com/office/drawing/2014/main" id="{D2D9A06E-891C-A5AB-5A60-B8556D63D077}"/>
              </a:ext>
            </a:extLst>
          </p:cNvPr>
          <p:cNvSpPr/>
          <p:nvPr/>
        </p:nvSpPr>
        <p:spPr>
          <a:xfrm rot="5400000">
            <a:off x="11881161" y="3135348"/>
            <a:ext cx="640080" cy="1264920"/>
          </a:xfrm>
          <a:prstGeom prst="downArrow">
            <a:avLst/>
          </a:prstGeom>
          <a:solidFill>
            <a:srgbClr val="FFFF00"/>
          </a:solidFill>
          <a:ln w="9525" cap="flat">
            <a:solidFill>
              <a:srgbClr val="00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spc="0" normalizeH="0" baseline="0">
              <a:ln>
                <a:noFill/>
              </a:ln>
              <a:solidFill>
                <a:srgbClr val="756A68"/>
              </a:solidFill>
              <a:effectLst/>
              <a:uFill>
                <a:solidFill>
                  <a:srgbClr val="756A68"/>
                </a:solidFill>
              </a:uFill>
              <a:latin typeface="+mn-lt"/>
              <a:ea typeface="+mn-ea"/>
              <a:cs typeface="+mn-cs"/>
              <a:sym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823010C-88D2-6B81-9937-4B199C6E0F86}"/>
              </a:ext>
            </a:extLst>
          </p:cNvPr>
          <p:cNvSpPr txBox="1"/>
          <p:nvPr/>
        </p:nvSpPr>
        <p:spPr>
          <a:xfrm>
            <a:off x="11590020" y="3578013"/>
            <a:ext cx="1264920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799" marR="57799" indent="0" algn="l" defTabSz="1295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756A68"/>
                </a:solidFill>
                <a:effectLst/>
                <a:uFill>
                  <a:solidFill>
                    <a:srgbClr val="756A68"/>
                  </a:solidFill>
                </a:uFill>
                <a:latin typeface="+mn-lt"/>
                <a:ea typeface="+mn-ea"/>
                <a:cs typeface="+mn-cs"/>
                <a:sym typeface="Arial"/>
              </a:rPr>
              <a:t>fast track!</a:t>
            </a:r>
          </a:p>
        </p:txBody>
      </p:sp>
    </p:spTree>
    <p:extLst>
      <p:ext uri="{BB962C8B-B14F-4D97-AF65-F5344CB8AC3E}">
        <p14:creationId xmlns:p14="http://schemas.microsoft.com/office/powerpoint/2010/main" val="171620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072">
        <p:push/>
      </p:transition>
    </mc:Choice>
    <mc:Fallback xmlns="">
      <p:transition spd="slow" advTm="113072">
        <p:push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3159" y="814212"/>
            <a:ext cx="10976921" cy="8265242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/>
              <a:t>Voluntary market for CDR: </a:t>
            </a:r>
          </a:p>
          <a:p>
            <a:pPr marL="40640" indent="0">
              <a:buNone/>
            </a:pPr>
            <a:endParaRPr lang="de-DE" sz="2000" dirty="0"/>
          </a:p>
          <a:p>
            <a:pPr marL="40640" indent="0">
              <a:buNone/>
            </a:pPr>
            <a:r>
              <a:rPr lang="de-DE" sz="2000" dirty="0"/>
              <a:t>The </a:t>
            </a:r>
            <a:r>
              <a:rPr lang="de-DE" sz="2000" dirty="0" err="1"/>
              <a:t>voluntary</a:t>
            </a:r>
            <a:r>
              <a:rPr lang="de-DE" sz="2000" dirty="0"/>
              <a:t> </a:t>
            </a:r>
            <a:r>
              <a:rPr lang="de-DE" sz="2000" dirty="0" err="1"/>
              <a:t>market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CDR </a:t>
            </a:r>
            <a:r>
              <a:rPr lang="de-DE" sz="2000" dirty="0" err="1"/>
              <a:t>certificates</a:t>
            </a:r>
            <a:r>
              <a:rPr lang="de-DE" sz="2000" dirty="0"/>
              <a:t> </a:t>
            </a:r>
            <a:r>
              <a:rPr lang="de-DE" sz="2000" dirty="0" err="1"/>
              <a:t>follows</a:t>
            </a:r>
            <a:r>
              <a:rPr lang="de-DE" sz="2000" dirty="0"/>
              <a:t> </a:t>
            </a:r>
            <a:r>
              <a:rPr lang="de-DE" sz="2000" dirty="0" err="1"/>
              <a:t>certain</a:t>
            </a:r>
            <a:r>
              <a:rPr lang="de-DE" sz="2000" dirty="0"/>
              <a:t> </a:t>
            </a:r>
            <a:r>
              <a:rPr lang="de-DE" sz="2000" dirty="0" err="1"/>
              <a:t>certification</a:t>
            </a:r>
            <a:r>
              <a:rPr lang="de-DE" sz="2000" dirty="0"/>
              <a:t> </a:t>
            </a:r>
            <a:r>
              <a:rPr lang="de-DE" sz="2000" dirty="0" err="1"/>
              <a:t>protocols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en-US" sz="2000" dirty="0"/>
              <a:t> </a:t>
            </a:r>
            <a:r>
              <a:rPr lang="en-US" sz="2000" dirty="0" err="1"/>
              <a:t>BiCRS</a:t>
            </a:r>
            <a:r>
              <a:rPr lang="en-US" sz="2000" dirty="0"/>
              <a:t> (“Biomass Carbon Removal and Storage”), for example:</a:t>
            </a:r>
          </a:p>
          <a:p>
            <a:pPr>
              <a:buFontTx/>
              <a:buChar char="-"/>
            </a:pPr>
            <a:r>
              <a:rPr lang="en-US" sz="2000" dirty="0"/>
              <a:t>Puro “Terrestrial Storage of Biomass”</a:t>
            </a:r>
          </a:p>
          <a:p>
            <a:pPr>
              <a:buFontTx/>
              <a:buChar char="-"/>
            </a:pPr>
            <a:r>
              <a:rPr lang="en-US" sz="2000" dirty="0"/>
              <a:t>Isometric “Subsurface Biomass Storage”</a:t>
            </a:r>
          </a:p>
          <a:p>
            <a:pPr>
              <a:buFontTx/>
              <a:buChar char="-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ensure atmospheric CO₂ removal for &gt;1,000 years, Isometric adheres to Subsurface Biomass Carbon Removal and Storage guidelines for biomass burial:</a:t>
            </a:r>
            <a:endParaRPr lang="de-DE" sz="2000" kern="100" dirty="0">
              <a:solidFill>
                <a:srgbClr val="333333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Maintaining </a:t>
            </a:r>
            <a:r>
              <a:rPr lang="en-US" sz="2000" kern="1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biocoal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moisture content ≤10%</a:t>
            </a:r>
            <a:endParaRPr lang="de-DE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Selecting burial sites with optimal hydrological and geological characteristics</a:t>
            </a:r>
            <a:endParaRPr lang="de-DE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Implementing protective measures including:</a:t>
            </a:r>
            <a:endParaRPr lang="de-DE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Durable synthetic liners</a:t>
            </a:r>
            <a:endParaRPr lang="de-DE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Compacted earthen barriers</a:t>
            </a:r>
            <a:endParaRPr lang="de-DE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Validating sequestration through:</a:t>
            </a:r>
            <a:endParaRPr lang="de-DE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Controlled analog test beds</a:t>
            </a:r>
            <a:endParaRPr lang="de-DE" sz="2000" kern="100" dirty="0">
              <a:solidFill>
                <a:srgbClr val="000000"/>
              </a:solidFill>
              <a:effectLst/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0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Continuous GHG emission monitoring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E5D1463D-8EAD-3350-4401-BC985D5CAF4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390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13072">
        <p:push/>
      </p:transition>
    </mc:Choice>
    <mc:Fallback xmlns="">
      <p:transition spd="slow" advTm="113072">
        <p:push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C6684BD-F750-F036-0482-94C052538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206" y="1287183"/>
            <a:ext cx="11709400" cy="7480300"/>
          </a:xfrm>
        </p:spPr>
        <p:txBody>
          <a:bodyPr/>
          <a:lstStyle/>
          <a:p>
            <a:pPr algn="l"/>
            <a:endParaRPr lang="de-DE" sz="2000" b="0" i="0" u="none" strike="noStrike" dirty="0">
              <a:solidFill>
                <a:srgbClr val="000000"/>
              </a:solidFill>
              <a:effectLst/>
              <a:latin typeface="ArialMT"/>
            </a:endParaRPr>
          </a:p>
          <a:p>
            <a:pPr marL="40640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Test protocol wish list of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TerraNova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Energy GmbH: </a:t>
            </a:r>
          </a:p>
          <a:p>
            <a:pPr marL="40640" indent="0" algn="l">
              <a:buNone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 algn="l">
              <a:buNone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tests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different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Hydrochar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variations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severeness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waste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biomass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addition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(I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pH material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biological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40640" indent="0" algn="l">
              <a:buNone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measurement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H/C, O/C, N/C and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reflectance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Pyrochar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H/C&lt; 0,7 and H/C&lt;0,3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de-DE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 algn="l">
              <a:buNone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GHG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emissions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dry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Hydrochar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(&lt;15%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safely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stored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(not in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against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Pyrochar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H/C&lt; 0,7 and H/C&lt;0,3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accelerated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climate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endParaRPr lang="de-DE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 algn="l">
              <a:buNone/>
            </a:pP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C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balance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material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Pyrochar</a:t>
            </a:r>
            <a:r>
              <a:rPr lang="de-DE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Hydrochar</a:t>
            </a:r>
            <a:endParaRPr lang="de-DE" sz="20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8D884540-BC63-230D-8F77-CBC2BE00819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554889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terranova_RGB_300dpi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 96">
            <a:extLst>
              <a:ext uri="{FF2B5EF4-FFF2-40B4-BE49-F238E27FC236}">
                <a16:creationId xmlns:a16="http://schemas.microsoft.com/office/drawing/2014/main" id="{4AF197A2-A128-AA41-9A3A-93BFFD53F4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2674" y="7612930"/>
            <a:ext cx="6029747" cy="1593353"/>
          </a:xfrm>
          <a:prstGeom prst="rect">
            <a:avLst/>
          </a:prstGeom>
        </p:spPr>
      </p:pic>
      <p:sp>
        <p:nvSpPr>
          <p:cNvPr id="29" name="Shape 23">
            <a:extLst>
              <a:ext uri="{FF2B5EF4-FFF2-40B4-BE49-F238E27FC236}">
                <a16:creationId xmlns:a16="http://schemas.microsoft.com/office/drawing/2014/main" id="{887BD895-8E31-1C0E-A8B3-AF58124933A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93517" y="1045069"/>
            <a:ext cx="10642601" cy="1524879"/>
          </a:xfrm>
          <a:prstGeom prst="rect">
            <a:avLst/>
          </a:prstGeom>
        </p:spPr>
        <p:txBody>
          <a:bodyPr/>
          <a:lstStyle/>
          <a:p>
            <a:pPr marL="57799" indent="0">
              <a:buClr>
                <a:srgbClr val="756A68"/>
              </a:buClr>
              <a:buSzTx/>
              <a:buFont typeface="Arial"/>
              <a:buNone/>
              <a:defRPr sz="3200" b="1">
                <a:uFill>
                  <a:solidFill>
                    <a:srgbClr val="524B4A"/>
                  </a:solidFill>
                </a:uFill>
              </a:defRPr>
            </a:pPr>
            <a:r>
              <a:rPr lang="en-US" dirty="0"/>
              <a:t>Turn back the carbon cycle with </a:t>
            </a:r>
            <a:r>
              <a:rPr lang="en-US" dirty="0" err="1"/>
              <a:t>Hydrochar</a:t>
            </a:r>
            <a:endParaRPr lang="en-US" dirty="0"/>
          </a:p>
          <a:p>
            <a:pPr marL="57799" indent="0">
              <a:buClr>
                <a:srgbClr val="756A68"/>
              </a:buClr>
              <a:buSzTx/>
              <a:buFont typeface="Arial"/>
              <a:buNone/>
              <a:defRPr sz="3200" b="1">
                <a:uFill>
                  <a:solidFill>
                    <a:srgbClr val="524B4A"/>
                  </a:solidFill>
                </a:uFill>
              </a:defRPr>
            </a:pPr>
            <a:r>
              <a:rPr lang="en-US" sz="2000" b="1" dirty="0" err="1">
                <a:solidFill>
                  <a:srgbClr val="B8C851"/>
                </a:solidFill>
              </a:rPr>
              <a:t>TerraNova</a:t>
            </a:r>
            <a:r>
              <a:rPr lang="en-US" sz="2000" b="1" dirty="0">
                <a:solidFill>
                  <a:srgbClr val="B8C851"/>
                </a:solidFill>
              </a:rPr>
              <a:t> “wet pyrolysis” technology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2" name="Textfeld 95">
            <a:extLst>
              <a:ext uri="{FF2B5EF4-FFF2-40B4-BE49-F238E27FC236}">
                <a16:creationId xmlns:a16="http://schemas.microsoft.com/office/drawing/2014/main" id="{45D24E75-8F5E-DA01-0660-AF84F64BE663}"/>
              </a:ext>
            </a:extLst>
          </p:cNvPr>
          <p:cNvSpPr txBox="1"/>
          <p:nvPr/>
        </p:nvSpPr>
        <p:spPr>
          <a:xfrm>
            <a:off x="6679530" y="6772817"/>
            <a:ext cx="1679107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Hydrochar</a:t>
            </a:r>
            <a:endParaRPr lang="en-US" sz="20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FE8716-1C76-D426-3557-DB21FEE59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68" y="2384994"/>
            <a:ext cx="7168264" cy="5037781"/>
          </a:xfrm>
          <a:prstGeom prst="rect">
            <a:avLst/>
          </a:prstGeom>
        </p:spPr>
      </p:pic>
      <p:sp>
        <p:nvSpPr>
          <p:cNvPr id="13" name="Textfeld 95">
            <a:extLst>
              <a:ext uri="{FF2B5EF4-FFF2-40B4-BE49-F238E27FC236}">
                <a16:creationId xmlns:a16="http://schemas.microsoft.com/office/drawing/2014/main" id="{10043EDE-8E26-534E-87F6-B40527C64107}"/>
              </a:ext>
            </a:extLst>
          </p:cNvPr>
          <p:cNvSpPr txBox="1"/>
          <p:nvPr/>
        </p:nvSpPr>
        <p:spPr>
          <a:xfrm>
            <a:off x="703559" y="3537367"/>
            <a:ext cx="2743667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0" u="sng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organic residues</a:t>
            </a:r>
          </a:p>
        </p:txBody>
      </p:sp>
      <p:sp>
        <p:nvSpPr>
          <p:cNvPr id="30" name="Textfeld 95">
            <a:extLst>
              <a:ext uri="{FF2B5EF4-FFF2-40B4-BE49-F238E27FC236}">
                <a16:creationId xmlns:a16="http://schemas.microsoft.com/office/drawing/2014/main" id="{793F54BD-F95B-BBAC-5C14-13A18F338759}"/>
              </a:ext>
            </a:extLst>
          </p:cNvPr>
          <p:cNvSpPr txBox="1"/>
          <p:nvPr/>
        </p:nvSpPr>
        <p:spPr>
          <a:xfrm>
            <a:off x="1110111" y="5705116"/>
            <a:ext cx="2444153" cy="70788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TerraNova®ultra</a:t>
            </a:r>
            <a:endParaRPr lang="en-US" sz="2000" b="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„Wet Pyrolysis“</a:t>
            </a:r>
          </a:p>
        </p:txBody>
      </p:sp>
      <p:sp>
        <p:nvSpPr>
          <p:cNvPr id="31" name="Textfeld 95">
            <a:extLst>
              <a:ext uri="{FF2B5EF4-FFF2-40B4-BE49-F238E27FC236}">
                <a16:creationId xmlns:a16="http://schemas.microsoft.com/office/drawing/2014/main" id="{0098B8FD-1015-8B11-96E1-C1BF72095895}"/>
              </a:ext>
            </a:extLst>
          </p:cNvPr>
          <p:cNvSpPr txBox="1"/>
          <p:nvPr/>
        </p:nvSpPr>
        <p:spPr>
          <a:xfrm>
            <a:off x="9773114" y="5397339"/>
            <a:ext cx="2743667" cy="132343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0" dirty="0" err="1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Hydrochar</a:t>
            </a:r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safely stored underground</a:t>
            </a:r>
          </a:p>
          <a:p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 100 years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7DDD7C2E-32B4-94DB-EC41-55E65D616A3B}"/>
              </a:ext>
            </a:extLst>
          </p:cNvPr>
          <p:cNvSpPr txBox="1">
            <a:spLocks/>
          </p:cNvSpPr>
          <p:nvPr/>
        </p:nvSpPr>
        <p:spPr>
          <a:xfrm>
            <a:off x="302472" y="9404403"/>
            <a:ext cx="2952358" cy="349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/>
          <a:lstStyle>
            <a:lvl1pPr marL="383540" marR="57799" indent="-34290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algn="l" defTabSz="1295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algn="l" defTabSz="1295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algn="l" defTabSz="1295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algn="l" defTabSz="1295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40640" indent="0" hangingPunct="1">
              <a:buFontTx/>
              <a:buNone/>
            </a:pPr>
            <a:r>
              <a:rPr lang="en-US" sz="1000" dirty="0"/>
              <a:t>Carbon Cycle: Adobe Stocks 601996186</a:t>
            </a:r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br>
              <a:rPr lang="en-US" sz="1000" dirty="0"/>
            </a:br>
            <a:r>
              <a:rPr lang="en-US" sz="1000" dirty="0"/>
              <a:t> </a:t>
            </a:r>
          </a:p>
          <a:p>
            <a:pPr marL="40640" indent="0" hangingPunct="1">
              <a:buFontTx/>
              <a:buNone/>
            </a:pPr>
            <a:endParaRPr lang="en-US" sz="1000" dirty="0"/>
          </a:p>
          <a:p>
            <a:pPr marL="40640" indent="0" hangingPunct="1">
              <a:buFontTx/>
              <a:buNone/>
            </a:pPr>
            <a:endParaRPr lang="en-US" sz="1000" dirty="0"/>
          </a:p>
        </p:txBody>
      </p:sp>
      <p:sp>
        <p:nvSpPr>
          <p:cNvPr id="10" name="Textfeld 95">
            <a:extLst>
              <a:ext uri="{FF2B5EF4-FFF2-40B4-BE49-F238E27FC236}">
                <a16:creationId xmlns:a16="http://schemas.microsoft.com/office/drawing/2014/main" id="{A6AFF0CF-368B-0744-091C-E8484F1A694C}"/>
              </a:ext>
            </a:extLst>
          </p:cNvPr>
          <p:cNvSpPr txBox="1"/>
          <p:nvPr/>
        </p:nvSpPr>
        <p:spPr>
          <a:xfrm>
            <a:off x="9773115" y="3615025"/>
            <a:ext cx="2743667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2000" b="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 Cycle</a:t>
            </a:r>
          </a:p>
        </p:txBody>
      </p:sp>
    </p:spTree>
    <p:extLst>
      <p:ext uri="{BB962C8B-B14F-4D97-AF65-F5344CB8AC3E}">
        <p14:creationId xmlns:p14="http://schemas.microsoft.com/office/powerpoint/2010/main" val="11801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2070">
        <p:push/>
      </p:transition>
    </mc:Choice>
    <mc:Fallback xmlns="">
      <p:transition spd="slow" advTm="42070">
        <p:push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388401" cy="9670908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/>
              <a:t>CDR Biochar/</a:t>
            </a:r>
            <a:r>
              <a:rPr lang="en-US" sz="3200" b="1" dirty="0" err="1"/>
              <a:t>Hydrochar</a:t>
            </a:r>
            <a:r>
              <a:rPr lang="en-US" sz="3200" b="1" dirty="0"/>
              <a:t> – Strong developing Market</a:t>
            </a:r>
            <a:endParaRPr lang="en-US" sz="2000" b="1" dirty="0"/>
          </a:p>
          <a:p>
            <a:pPr marL="4064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&gt; 90% of delivered CDR credits are based on Biochar (Pyrolysis of woody biomass)</a:t>
            </a:r>
          </a:p>
          <a:p>
            <a:pPr>
              <a:buFontTx/>
              <a:buChar char="-"/>
            </a:pPr>
            <a:r>
              <a:rPr lang="en-US" sz="2000" dirty="0"/>
              <a:t>Market will triple in size until 2029</a:t>
            </a:r>
          </a:p>
          <a:p>
            <a:pPr>
              <a:buFontTx/>
              <a:buChar char="-"/>
            </a:pPr>
            <a:r>
              <a:rPr lang="en-US" sz="2000" dirty="0"/>
              <a:t>Significant cost advantage of </a:t>
            </a:r>
            <a:r>
              <a:rPr lang="en-US" sz="2000" dirty="0" err="1"/>
              <a:t>TerraNova</a:t>
            </a:r>
            <a:r>
              <a:rPr lang="en-US" sz="2000" dirty="0"/>
              <a:t> </a:t>
            </a:r>
            <a:r>
              <a:rPr lang="en-US" sz="2000" dirty="0" err="1"/>
              <a:t>Hydrochar</a:t>
            </a:r>
            <a:r>
              <a:rPr lang="en-US" sz="2000" dirty="0"/>
              <a:t> towards other CDR technologies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40640" indent="0">
              <a:buNone/>
            </a:pPr>
            <a:r>
              <a:rPr lang="en-US" sz="1400" dirty="0"/>
              <a:t>* </a:t>
            </a:r>
            <a:r>
              <a:rPr lang="en-US" sz="1400" dirty="0" err="1"/>
              <a:t>AlliedOffsets</a:t>
            </a:r>
            <a:r>
              <a:rPr lang="en-US" sz="1400" dirty="0"/>
              <a:t>, April 2024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22D8463-6697-C062-BA40-BAFAECA789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384" y="3611879"/>
            <a:ext cx="4138069" cy="549543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A99A893-8F91-EE30-5BD1-156E8B3423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773" y="3512965"/>
            <a:ext cx="3419476" cy="5326235"/>
          </a:xfrm>
          <a:prstGeom prst="rect">
            <a:avLst/>
          </a:prstGeom>
        </p:spPr>
      </p:pic>
      <p:sp>
        <p:nvSpPr>
          <p:cNvPr id="11" name="Shape 44">
            <a:extLst>
              <a:ext uri="{FF2B5EF4-FFF2-40B4-BE49-F238E27FC236}">
                <a16:creationId xmlns:a16="http://schemas.microsoft.com/office/drawing/2014/main" id="{617482EB-6E6B-2471-C020-1612945B7489}"/>
              </a:ext>
            </a:extLst>
          </p:cNvPr>
          <p:cNvSpPr txBox="1">
            <a:spLocks/>
          </p:cNvSpPr>
          <p:nvPr/>
        </p:nvSpPr>
        <p:spPr>
          <a:xfrm>
            <a:off x="9011622" y="5352678"/>
            <a:ext cx="3925473" cy="743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marL="383540" marR="57799" indent="-34290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1pPr>
            <a:lvl2pPr marL="783590" marR="57799" indent="-285750" algn="l" defTabSz="1295400" rtl="0" latinLnBrk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3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2pPr>
            <a:lvl3pPr marL="1183639" marR="57799" indent="-228600" algn="l" defTabSz="12954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3pPr>
            <a:lvl4pPr marL="1640839" marR="57799" indent="-228600" algn="l" defTabSz="1295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–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4pPr>
            <a:lvl5pPr marL="2098039" marR="57799" indent="-228600" algn="l" defTabSz="1295400" rtl="0" latinLnBrk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Char char="»"/>
              <a:tabLst/>
              <a:defRPr sz="2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5pPr>
            <a:lvl6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6pPr>
            <a:lvl7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7pPr>
            <a:lvl8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8pPr>
            <a:lvl9pPr marL="2269489" marR="57799" indent="-400050" algn="l" defTabSz="1295400" rtl="0" latinLnBrk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4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57799" indent="0" hangingPunct="1">
              <a:buClr>
                <a:srgbClr val="756A68"/>
              </a:buClr>
              <a:buSzTx/>
              <a:buFont typeface="Arial"/>
              <a:buNone/>
              <a:defRPr sz="2000">
                <a:solidFill>
                  <a:srgbClr val="756A68"/>
                </a:solidFill>
                <a:uFill>
                  <a:solidFill>
                    <a:srgbClr val="756A68"/>
                  </a:solidFill>
                </a:uFill>
              </a:defRPr>
            </a:pPr>
            <a:r>
              <a:rPr lang="de-DE" sz="1600" dirty="0">
                <a:solidFill>
                  <a:srgbClr val="524B4A"/>
                </a:solidFill>
                <a:uFill>
                  <a:solidFill>
                    <a:srgbClr val="524B4A"/>
                  </a:solidFill>
                </a:uFill>
              </a:rPr>
              <a:t>-&gt; </a:t>
            </a:r>
            <a:r>
              <a:rPr lang="de-DE" sz="1600" dirty="0" err="1">
                <a:solidFill>
                  <a:srgbClr val="524B4A"/>
                </a:solidFill>
                <a:uFill>
                  <a:solidFill>
                    <a:srgbClr val="524B4A"/>
                  </a:solidFill>
                </a:uFill>
              </a:rPr>
              <a:t>TerraNova</a:t>
            </a:r>
            <a:r>
              <a:rPr lang="de-DE" sz="1600" dirty="0">
                <a:solidFill>
                  <a:srgbClr val="524B4A"/>
                </a:solidFill>
                <a:uFill>
                  <a:solidFill>
                    <a:srgbClr val="524B4A"/>
                  </a:solidFill>
                </a:uFill>
              </a:rPr>
              <a:t> </a:t>
            </a:r>
            <a:r>
              <a:rPr lang="de-DE" sz="1600" dirty="0" err="1">
                <a:solidFill>
                  <a:srgbClr val="524B4A"/>
                </a:solidFill>
                <a:uFill>
                  <a:solidFill>
                    <a:srgbClr val="524B4A"/>
                  </a:solidFill>
                </a:uFill>
              </a:rPr>
              <a:t>Hydrochar</a:t>
            </a:r>
            <a:r>
              <a:rPr lang="de-DE" sz="1600" dirty="0">
                <a:solidFill>
                  <a:srgbClr val="524B4A"/>
                </a:solidFill>
                <a:uFill>
                  <a:solidFill>
                    <a:srgbClr val="524B4A"/>
                  </a:solidFill>
                </a:uFill>
              </a:rPr>
              <a:t>: &lt; $200</a:t>
            </a:r>
          </a:p>
        </p:txBody>
      </p:sp>
    </p:spTree>
    <p:extLst>
      <p:ext uri="{BB962C8B-B14F-4D97-AF65-F5344CB8AC3E}">
        <p14:creationId xmlns:p14="http://schemas.microsoft.com/office/powerpoint/2010/main" val="20964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936">
        <p:push/>
      </p:transition>
    </mc:Choice>
    <mc:Fallback xmlns="">
      <p:transition spd="slow" advTm="46936">
        <p:push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2470441" cy="8497428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/>
              <a:t>CDR Biochar/</a:t>
            </a:r>
            <a:r>
              <a:rPr lang="en-US" sz="3200" b="1" dirty="0" err="1"/>
              <a:t>Hydrochar</a:t>
            </a:r>
            <a:r>
              <a:rPr lang="en-US" sz="3200" b="1" dirty="0"/>
              <a:t> – urgently needed climate solution</a:t>
            </a:r>
            <a:endParaRPr lang="en-US" sz="2000" b="1" dirty="0"/>
          </a:p>
          <a:p>
            <a:pPr marL="4064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&gt; 90% of delivered CDR credits are based on Biochar (Pyrolysis of woody biomass)</a:t>
            </a:r>
          </a:p>
          <a:p>
            <a:pPr>
              <a:buFontTx/>
              <a:buChar char="-"/>
            </a:pPr>
            <a:r>
              <a:rPr lang="en-US" sz="2000" dirty="0"/>
              <a:t>Market will triple in size until 2029</a:t>
            </a:r>
          </a:p>
          <a:p>
            <a:pPr>
              <a:buFontTx/>
              <a:buChar char="-"/>
            </a:pPr>
            <a:r>
              <a:rPr lang="en-US" sz="2000" dirty="0"/>
              <a:t>Significant cost advantage of </a:t>
            </a:r>
            <a:r>
              <a:rPr lang="en-US" sz="2000" dirty="0" err="1"/>
              <a:t>TerraNova</a:t>
            </a:r>
            <a:r>
              <a:rPr lang="en-US" sz="2000" dirty="0"/>
              <a:t> </a:t>
            </a:r>
            <a:r>
              <a:rPr lang="en-US" sz="2000" dirty="0" err="1"/>
              <a:t>Hydrochar</a:t>
            </a:r>
            <a:r>
              <a:rPr lang="en-US" sz="2000" dirty="0"/>
              <a:t> towards other CDR technologies</a:t>
            </a:r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40640" indent="0">
              <a:buNone/>
            </a:pPr>
            <a:endParaRPr lang="en-US" sz="1400" dirty="0"/>
          </a:p>
          <a:p>
            <a:pPr marL="40640" indent="0">
              <a:buNone/>
            </a:pPr>
            <a:r>
              <a:rPr lang="en-US" sz="1400" dirty="0"/>
              <a:t>* World Business Council for Sustainable Development (WBCSD), 2024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1CE70F98-868F-9602-27C2-0494763CB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72" y="3659646"/>
            <a:ext cx="7344537" cy="48787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938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995">
        <p:push/>
      </p:transition>
    </mc:Choice>
    <mc:Fallback xmlns="">
      <p:transition spd="slow" advTm="21995">
        <p:push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158905" cy="8497428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 err="1"/>
              <a:t>Marketprice</a:t>
            </a:r>
            <a:r>
              <a:rPr lang="en-US" sz="3200" b="1" dirty="0"/>
              <a:t> of CDR credits is set by demand/supply!</a:t>
            </a:r>
          </a:p>
          <a:p>
            <a:pPr marL="40640" indent="0">
              <a:buNone/>
            </a:pPr>
            <a:r>
              <a:rPr lang="en-US" sz="2000" b="1" dirty="0" err="1"/>
              <a:t>AlliedOffsets</a:t>
            </a:r>
            <a:r>
              <a:rPr lang="en-US" sz="2000" b="1" dirty="0"/>
              <a:t>- </a:t>
            </a:r>
            <a:r>
              <a:rPr lang="en-US" sz="2000" b="1" dirty="0" err="1"/>
              <a:t>Forecase</a:t>
            </a:r>
            <a:r>
              <a:rPr lang="en-US" sz="2000" b="1" dirty="0"/>
              <a:t> March 2025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40640" indent="0">
              <a:buNone/>
            </a:pPr>
            <a:endParaRPr lang="en-US" sz="14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62581DA0-A338-BB16-27B9-A4EA192B94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319" y="3276642"/>
            <a:ext cx="9157388" cy="406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20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995">
        <p:push/>
      </p:transition>
    </mc:Choice>
    <mc:Fallback xmlns="">
      <p:transition spd="slow" advTm="21995">
        <p:push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158905" cy="8497428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 err="1"/>
              <a:t>Marketprice</a:t>
            </a:r>
            <a:r>
              <a:rPr lang="en-US" sz="3200" b="1" dirty="0"/>
              <a:t> of CDR credits is set by demand/supply!</a:t>
            </a:r>
          </a:p>
          <a:p>
            <a:pPr marL="40640" indent="0">
              <a:buNone/>
            </a:pPr>
            <a:r>
              <a:rPr lang="en-US" sz="2000" b="1" dirty="0" err="1"/>
              <a:t>AlliedOffsets</a:t>
            </a:r>
            <a:r>
              <a:rPr lang="en-US" sz="2000" b="1" dirty="0"/>
              <a:t>- </a:t>
            </a:r>
            <a:r>
              <a:rPr lang="en-US" sz="2000" b="1" dirty="0" err="1"/>
              <a:t>Forecase</a:t>
            </a:r>
            <a:r>
              <a:rPr lang="en-US" sz="2000" b="1" dirty="0"/>
              <a:t> March 2025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40640" indent="0">
              <a:buNone/>
            </a:pPr>
            <a:endParaRPr lang="en-US" sz="14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CA91E953-21EF-75C3-C1AB-426DBDD46C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91" y="2922494"/>
            <a:ext cx="8874538" cy="395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2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995">
        <p:push/>
      </p:transition>
    </mc:Choice>
    <mc:Fallback xmlns="">
      <p:transition spd="slow" advTm="21995">
        <p:push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158905" cy="8497428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 err="1"/>
              <a:t>Marketprice</a:t>
            </a:r>
            <a:r>
              <a:rPr lang="en-US" sz="3200" b="1" dirty="0"/>
              <a:t> of CDR credits is set by demand/supply!</a:t>
            </a:r>
          </a:p>
          <a:p>
            <a:pPr marL="40640" indent="0">
              <a:buNone/>
            </a:pPr>
            <a:r>
              <a:rPr lang="en-US" sz="2000" b="1" dirty="0" err="1"/>
              <a:t>AlliedOffsets</a:t>
            </a:r>
            <a:r>
              <a:rPr lang="en-US" sz="2000" b="1" dirty="0"/>
              <a:t>- </a:t>
            </a:r>
            <a:r>
              <a:rPr lang="en-US" sz="2000" b="1" dirty="0" err="1"/>
              <a:t>Forecase</a:t>
            </a:r>
            <a:r>
              <a:rPr lang="en-US" sz="2000" b="1" dirty="0"/>
              <a:t> March 2025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40640" indent="0">
              <a:buNone/>
            </a:pPr>
            <a:endParaRPr lang="en-US" sz="14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F11650-0BCF-CDE0-C37F-5AD4D95E9D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98" y="2779059"/>
            <a:ext cx="9310202" cy="38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0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1995">
        <p:push/>
      </p:transition>
    </mc:Choice>
    <mc:Fallback xmlns="">
      <p:transition spd="slow" advTm="21995">
        <p:push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449361" cy="8648700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 err="1"/>
              <a:t>TerraNova</a:t>
            </a:r>
            <a:r>
              <a:rPr lang="en-US" sz="3200" b="1" dirty="0"/>
              <a:t> wet Pyrolysis – CDR Advantages</a:t>
            </a:r>
            <a:endParaRPr lang="en-US" sz="2000" b="1" dirty="0"/>
          </a:p>
          <a:p>
            <a:pPr marL="4064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Both wet + dry organic residues / sludge as input </a:t>
            </a:r>
          </a:p>
          <a:p>
            <a:pPr>
              <a:buFontTx/>
              <a:buChar char="-"/>
            </a:pPr>
            <a:r>
              <a:rPr lang="en-US" sz="2000" dirty="0"/>
              <a:t>&gt;90% of Carbon is captured </a:t>
            </a:r>
            <a:r>
              <a:rPr lang="en-US" sz="2000" dirty="0">
                <a:solidFill>
                  <a:srgbClr val="B8C851"/>
                </a:solidFill>
                <a:uFill>
                  <a:solidFill>
                    <a:srgbClr val="524B4A"/>
                  </a:solidFill>
                </a:uFill>
              </a:rPr>
              <a:t>( &gt; 2x more than dry Pyrolysis)</a:t>
            </a:r>
          </a:p>
          <a:p>
            <a:pPr>
              <a:buFontTx/>
              <a:buChar char="-"/>
            </a:pPr>
            <a:r>
              <a:rPr lang="en-US" sz="2000" dirty="0"/>
              <a:t>Stability of </a:t>
            </a:r>
            <a:r>
              <a:rPr lang="en-US" sz="2000" dirty="0" err="1"/>
              <a:t>Hydrochar</a:t>
            </a:r>
            <a:r>
              <a:rPr lang="en-US" sz="2000" dirty="0"/>
              <a:t> (Volatiles, H/C characteristics) similar to lignite coal </a:t>
            </a:r>
          </a:p>
          <a:p>
            <a:pPr>
              <a:buFontTx/>
              <a:buChar char="-"/>
            </a:pPr>
            <a:r>
              <a:rPr lang="en-US" sz="2000" dirty="0"/>
              <a:t>Energy demand 500 – 800 kWh per ton of CO2 captured* </a:t>
            </a:r>
            <a:r>
              <a:rPr lang="en-US" sz="2000" dirty="0">
                <a:solidFill>
                  <a:srgbClr val="B8C851"/>
                </a:solidFill>
                <a:uFill>
                  <a:solidFill>
                    <a:srgbClr val="524B4A"/>
                  </a:solidFill>
                </a:uFill>
              </a:rPr>
              <a:t>(&lt;&lt; 50% less then DAC)</a:t>
            </a:r>
          </a:p>
          <a:p>
            <a:pPr>
              <a:buFontTx/>
              <a:buChar char="-"/>
            </a:pPr>
            <a:r>
              <a:rPr lang="en-US" sz="2000" dirty="0"/>
              <a:t>Cost &lt; 200 USD per ton of CO2 captured* </a:t>
            </a:r>
            <a:r>
              <a:rPr lang="en-US" sz="2000" dirty="0">
                <a:solidFill>
                  <a:srgbClr val="B8C851"/>
                </a:solidFill>
                <a:uFill>
                  <a:solidFill>
                    <a:srgbClr val="524B4A"/>
                  </a:solidFill>
                </a:uFill>
              </a:rPr>
              <a:t>(&lt;&lt; 50% less then DAC)</a:t>
            </a:r>
          </a:p>
          <a:p>
            <a:pPr>
              <a:buFontTx/>
              <a:buChar char="-"/>
            </a:pPr>
            <a:r>
              <a:rPr lang="en-US" sz="2000" dirty="0"/>
              <a:t>Waste heat / solar heat can provide the process energy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marR="57799" lvl="0" indent="0" algn="l" defTabSz="1295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*10 USD landed cost per ton of input biowaste, 20% dry matter content, 50% carbon content (DM)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</a:b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rial"/>
                <a:cs typeface="Arial"/>
                <a:sym typeface="Arial"/>
              </a:rPr>
              <a:t>excluding cost for transportation and geological storage. DAC: Direct Air Capture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63973BF-751D-D4BF-544D-158BCB3D88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39" y="5105401"/>
            <a:ext cx="5650949" cy="376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5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376">
        <p:push/>
      </p:transition>
    </mc:Choice>
    <mc:Fallback xmlns="">
      <p:transition spd="slow" advTm="61376">
        <p:push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D17961A-E267-A34F-B460-08A92AEAB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0319" y="1058052"/>
            <a:ext cx="11449361" cy="8648700"/>
          </a:xfrm>
        </p:spPr>
        <p:txBody>
          <a:bodyPr/>
          <a:lstStyle/>
          <a:p>
            <a:pPr marL="40640" indent="0">
              <a:buNone/>
            </a:pPr>
            <a:r>
              <a:rPr lang="en-US" sz="3200" b="1" dirty="0"/>
              <a:t>Stability of </a:t>
            </a:r>
            <a:r>
              <a:rPr lang="en-US" sz="3200" b="1" dirty="0" err="1"/>
              <a:t>TerraNova</a:t>
            </a:r>
            <a:r>
              <a:rPr lang="en-US" sz="3200" b="1" dirty="0"/>
              <a:t> </a:t>
            </a:r>
            <a:r>
              <a:rPr lang="en-US" sz="3200" b="1" dirty="0" err="1"/>
              <a:t>Hydrochar</a:t>
            </a:r>
            <a:endParaRPr lang="en-US" sz="2000" b="1" dirty="0"/>
          </a:p>
          <a:p>
            <a:pPr marL="40640" indent="0">
              <a:buNone/>
            </a:pPr>
            <a:endParaRPr lang="en-US" sz="2000" dirty="0"/>
          </a:p>
          <a:p>
            <a:pPr>
              <a:buFontTx/>
              <a:buChar char="-"/>
            </a:pPr>
            <a:r>
              <a:rPr lang="en-US" sz="2000" dirty="0"/>
              <a:t>Stability of </a:t>
            </a:r>
            <a:r>
              <a:rPr lang="en-US" sz="2000" dirty="0" err="1"/>
              <a:t>Hydrochar</a:t>
            </a:r>
            <a:r>
              <a:rPr lang="en-US" sz="2000" dirty="0"/>
              <a:t> (Volatiles, H/C characteristics) similar to lignite coal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de-DE" sz="1000" dirty="0">
                <a:effectLst/>
                <a:latin typeface="Helvetica" pitchFamily="2" charset="0"/>
              </a:rPr>
            </a:br>
            <a:endParaRPr lang="de-DE" sz="1000" dirty="0">
              <a:effectLst/>
              <a:latin typeface="Helvetica" pitchFamily="2" charset="0"/>
            </a:endParaRPr>
          </a:p>
          <a:p>
            <a:pPr marL="40640" indent="0">
              <a:buNone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*Source: Bundesumweltamt August 2015: </a:t>
            </a:r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Daten und Fakten zu Braun- und Steinkohlen Status quo und Perspektiven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br>
              <a:rPr lang="en-US" sz="2000" dirty="0"/>
            </a:br>
            <a:r>
              <a:rPr lang="en-US" sz="2000" dirty="0"/>
              <a:t> </a:t>
            </a:r>
          </a:p>
          <a:p>
            <a:pPr marL="40640" indent="0">
              <a:buNone/>
            </a:pPr>
            <a:endParaRPr lang="en-US" sz="2000" dirty="0"/>
          </a:p>
          <a:p>
            <a:pPr marL="40640" indent="0">
              <a:buNone/>
            </a:pPr>
            <a:endParaRPr lang="en-US" sz="2000" dirty="0"/>
          </a:p>
        </p:txBody>
      </p:sp>
      <p:pic>
        <p:nvPicPr>
          <p:cNvPr id="6" name="terranova_RGB_300dpi.jpg">
            <a:extLst>
              <a:ext uri="{FF2B5EF4-FFF2-40B4-BE49-F238E27FC236}">
                <a16:creationId xmlns:a16="http://schemas.microsoft.com/office/drawing/2014/main" id="{A46BA689-2C95-9071-FF9C-63580DC99DF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66573" y="8538351"/>
            <a:ext cx="4381501" cy="11684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E9E990EC-093F-BF93-2C46-92303B2701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953160"/>
              </p:ext>
            </p:extLst>
          </p:nvPr>
        </p:nvGraphicFramePr>
        <p:xfrm>
          <a:off x="1656826" y="3789822"/>
          <a:ext cx="9315971" cy="2016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0853">
                  <a:extLst>
                    <a:ext uri="{9D8B030D-6E8A-4147-A177-3AD203B41FA5}">
                      <a16:colId xmlns:a16="http://schemas.microsoft.com/office/drawing/2014/main" val="3845790514"/>
                    </a:ext>
                  </a:extLst>
                </a:gridCol>
                <a:gridCol w="1330853">
                  <a:extLst>
                    <a:ext uri="{9D8B030D-6E8A-4147-A177-3AD203B41FA5}">
                      <a16:colId xmlns:a16="http://schemas.microsoft.com/office/drawing/2014/main" val="3040419389"/>
                    </a:ext>
                  </a:extLst>
                </a:gridCol>
                <a:gridCol w="1330853">
                  <a:extLst>
                    <a:ext uri="{9D8B030D-6E8A-4147-A177-3AD203B41FA5}">
                      <a16:colId xmlns:a16="http://schemas.microsoft.com/office/drawing/2014/main" val="3664768615"/>
                    </a:ext>
                  </a:extLst>
                </a:gridCol>
                <a:gridCol w="1330853">
                  <a:extLst>
                    <a:ext uri="{9D8B030D-6E8A-4147-A177-3AD203B41FA5}">
                      <a16:colId xmlns:a16="http://schemas.microsoft.com/office/drawing/2014/main" val="2720420205"/>
                    </a:ext>
                  </a:extLst>
                </a:gridCol>
                <a:gridCol w="1330853">
                  <a:extLst>
                    <a:ext uri="{9D8B030D-6E8A-4147-A177-3AD203B41FA5}">
                      <a16:colId xmlns:a16="http://schemas.microsoft.com/office/drawing/2014/main" val="3357504871"/>
                    </a:ext>
                  </a:extLst>
                </a:gridCol>
                <a:gridCol w="1330853">
                  <a:extLst>
                    <a:ext uri="{9D8B030D-6E8A-4147-A177-3AD203B41FA5}">
                      <a16:colId xmlns:a16="http://schemas.microsoft.com/office/drawing/2014/main" val="654952342"/>
                    </a:ext>
                  </a:extLst>
                </a:gridCol>
                <a:gridCol w="1330853">
                  <a:extLst>
                    <a:ext uri="{9D8B030D-6E8A-4147-A177-3AD203B41FA5}">
                      <a16:colId xmlns:a16="http://schemas.microsoft.com/office/drawing/2014/main" val="34666327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(dry matter)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 [mol]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 [mol]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H/C mol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Volatiles [%]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813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Lignite (Germany)*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65-75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4,6-5,4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1,1-1,5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43-60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09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Hydrochar</a:t>
                      </a:r>
                      <a:r>
                        <a:rPr lang="en-US" dirty="0"/>
                        <a:t> from Corn Stover Digestate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9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001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739">
        <p:push/>
      </p:transition>
    </mc:Choice>
    <mc:Fallback xmlns="">
      <p:transition spd="slow" advTm="45739">
        <p:push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756A68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756A68"/>
            </a:solidFill>
            <a:effectLst/>
            <a:uFill>
              <a:solidFill>
                <a:srgbClr val="756A68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756A68"/>
            </a:solidFill>
            <a:effectLst/>
            <a:uFill>
              <a:solidFill>
                <a:srgbClr val="756A68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6E6E9"/>
        </a:solidFill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756A68"/>
            </a:solidFill>
            <a:effectLst/>
            <a:uFill>
              <a:solidFill>
                <a:srgbClr val="756A68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57799" marR="57799" indent="0" algn="l" defTabSz="1295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756A68"/>
            </a:solidFill>
            <a:effectLst/>
            <a:uFill>
              <a:solidFill>
                <a:srgbClr val="756A68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Macintosh PowerPoint</Application>
  <PresentationFormat>Benutzerdefiniert</PresentationFormat>
  <Paragraphs>401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ArialMT</vt:lpstr>
      <vt:lpstr>Arial</vt:lpstr>
      <vt:lpstr>Courier New</vt:lpstr>
      <vt:lpstr>Helvetica</vt:lpstr>
      <vt:lpstr>Lucida Grande</vt:lpstr>
      <vt:lpstr>Symbol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TNECAD</dc:creator>
  <cp:lastModifiedBy>Marc Buttmann</cp:lastModifiedBy>
  <cp:revision>302</cp:revision>
  <cp:lastPrinted>2024-07-25T13:23:47Z</cp:lastPrinted>
  <dcterms:created xsi:type="dcterms:W3CDTF">2018-10-24T13:04:24Z</dcterms:created>
  <dcterms:modified xsi:type="dcterms:W3CDTF">2025-07-17T13:39:34Z</dcterms:modified>
</cp:coreProperties>
</file>