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72" r:id="rId2"/>
    <p:sldId id="661" r:id="rId3"/>
    <p:sldId id="680" r:id="rId4"/>
    <p:sldId id="676" r:id="rId5"/>
    <p:sldId id="677" r:id="rId6"/>
    <p:sldId id="681" r:id="rId7"/>
    <p:sldId id="678" r:id="rId8"/>
    <p:sldId id="683" r:id="rId9"/>
    <p:sldId id="685" r:id="rId10"/>
    <p:sldId id="6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F70"/>
    <a:srgbClr val="F6851B"/>
    <a:srgbClr val="075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84D3C-8483-4017-ACA7-696E8D03087E}" v="18" dt="2026-02-28T07:27:37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8" autoAdjust="0"/>
    <p:restoredTop sz="92026" autoAdjust="0"/>
  </p:normalViewPr>
  <p:slideViewPr>
    <p:cSldViewPr snapToGrid="0">
      <p:cViewPr varScale="1">
        <p:scale>
          <a:sx n="72" d="100"/>
          <a:sy n="72" d="100"/>
        </p:scale>
        <p:origin x="86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luigi Farru" userId="f18d5020-4cb9-4663-bcc5-3d26eb858e95" providerId="ADAL" clId="{E2A931A2-AD8F-42E0-8751-38235FEA3CB6}"/>
    <pc:docChg chg="custSel modSld">
      <pc:chgData name="Gianluigi Farru" userId="f18d5020-4cb9-4663-bcc5-3d26eb858e95" providerId="ADAL" clId="{E2A931A2-AD8F-42E0-8751-38235FEA3CB6}" dt="2026-02-28T07:29:00.489" v="43" actId="478"/>
      <pc:docMkLst>
        <pc:docMk/>
      </pc:docMkLst>
      <pc:sldChg chg="addSp delSp modSp mod delAnim">
        <pc:chgData name="Gianluigi Farru" userId="f18d5020-4cb9-4663-bcc5-3d26eb858e95" providerId="ADAL" clId="{E2A931A2-AD8F-42E0-8751-38235FEA3CB6}" dt="2026-02-28T07:28:27.417" v="35" actId="478"/>
        <pc:sldMkLst>
          <pc:docMk/>
          <pc:sldMk cId="3080391211" sldId="661"/>
        </pc:sldMkLst>
        <pc:picChg chg="add mod">
          <ac:chgData name="Gianluigi Farru" userId="f18d5020-4cb9-4663-bcc5-3d26eb858e95" providerId="ADAL" clId="{E2A931A2-AD8F-42E0-8751-38235FEA3CB6}" dt="2026-02-28T07:26:58.668" v="18" actId="1076"/>
          <ac:picMkLst>
            <pc:docMk/>
            <pc:sldMk cId="3080391211" sldId="661"/>
            <ac:picMk id="3" creationId="{EB94BEF2-A88A-8B40-BE67-C2B9BA766D0E}"/>
          </ac:picMkLst>
        </pc:picChg>
        <pc:picChg chg="del">
          <ac:chgData name="Gianluigi Farru" userId="f18d5020-4cb9-4663-bcc5-3d26eb858e95" providerId="ADAL" clId="{E2A931A2-AD8F-42E0-8751-38235FEA3CB6}" dt="2026-02-28T07:28:27.417" v="35" actId="478"/>
          <ac:picMkLst>
            <pc:docMk/>
            <pc:sldMk cId="3080391211" sldId="661"/>
            <ac:picMk id="6" creationId="{4BA876CC-E2E6-EF8C-72C1-6CE1371D4C2C}"/>
          </ac:picMkLst>
        </pc:picChg>
        <pc:picChg chg="del">
          <ac:chgData name="Gianluigi Farru" userId="f18d5020-4cb9-4663-bcc5-3d26eb858e95" providerId="ADAL" clId="{E2A931A2-AD8F-42E0-8751-38235FEA3CB6}" dt="2026-02-28T07:26:54.096" v="17" actId="478"/>
          <ac:picMkLst>
            <pc:docMk/>
            <pc:sldMk cId="3080391211" sldId="661"/>
            <ac:picMk id="13" creationId="{1C5CDE60-ABBF-B6E1-CA79-79B172388BFF}"/>
          </ac:picMkLst>
        </pc:picChg>
      </pc:sldChg>
      <pc:sldChg chg="addSp delSp modSp mod">
        <pc:chgData name="Gianluigi Farru" userId="f18d5020-4cb9-4663-bcc5-3d26eb858e95" providerId="ADAL" clId="{E2A931A2-AD8F-42E0-8751-38235FEA3CB6}" dt="2026-02-28T07:26:22.593" v="6" actId="1037"/>
        <pc:sldMkLst>
          <pc:docMk/>
          <pc:sldMk cId="1729322691" sldId="672"/>
        </pc:sldMkLst>
        <pc:picChg chg="add mod">
          <ac:chgData name="Gianluigi Farru" userId="f18d5020-4cb9-4663-bcc5-3d26eb858e95" providerId="ADAL" clId="{E2A931A2-AD8F-42E0-8751-38235FEA3CB6}" dt="2026-02-28T07:26:22.593" v="6" actId="1037"/>
          <ac:picMkLst>
            <pc:docMk/>
            <pc:sldMk cId="1729322691" sldId="672"/>
            <ac:picMk id="4" creationId="{13E485E8-18A8-2214-3EF6-49A8B6006201}"/>
          </ac:picMkLst>
        </pc:picChg>
        <pc:picChg chg="del">
          <ac:chgData name="Gianluigi Farru" userId="f18d5020-4cb9-4663-bcc5-3d26eb858e95" providerId="ADAL" clId="{E2A931A2-AD8F-42E0-8751-38235FEA3CB6}" dt="2026-02-28T07:26:14.781" v="4" actId="478"/>
          <ac:picMkLst>
            <pc:docMk/>
            <pc:sldMk cId="1729322691" sldId="672"/>
            <ac:picMk id="1026" creationId="{58004DBB-A6A0-BD4E-E1A2-F5C57728EE0C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36.052" v="37" actId="478"/>
        <pc:sldMkLst>
          <pc:docMk/>
          <pc:sldMk cId="933153445" sldId="676"/>
        </pc:sldMkLst>
        <pc:picChg chg="del">
          <ac:chgData name="Gianluigi Farru" userId="f18d5020-4cb9-4663-bcc5-3d26eb858e95" providerId="ADAL" clId="{E2A931A2-AD8F-42E0-8751-38235FEA3CB6}" dt="2026-02-28T07:27:10.951" v="21" actId="478"/>
          <ac:picMkLst>
            <pc:docMk/>
            <pc:sldMk cId="933153445" sldId="676"/>
            <ac:picMk id="3" creationId="{4BDA1C0E-508E-BD58-EBB3-64A949F3AC32}"/>
          </ac:picMkLst>
        </pc:picChg>
        <pc:picChg chg="del">
          <ac:chgData name="Gianluigi Farru" userId="f18d5020-4cb9-4663-bcc5-3d26eb858e95" providerId="ADAL" clId="{E2A931A2-AD8F-42E0-8751-38235FEA3CB6}" dt="2026-02-28T07:28:36.052" v="37" actId="478"/>
          <ac:picMkLst>
            <pc:docMk/>
            <pc:sldMk cId="933153445" sldId="676"/>
            <ac:picMk id="4" creationId="{A853E855-91F4-7849-3A4A-0A0A1B6D82CB}"/>
          </ac:picMkLst>
        </pc:picChg>
        <pc:picChg chg="add mod">
          <ac:chgData name="Gianluigi Farru" userId="f18d5020-4cb9-4663-bcc5-3d26eb858e95" providerId="ADAL" clId="{E2A931A2-AD8F-42E0-8751-38235FEA3CB6}" dt="2026-02-28T07:27:11.620" v="22"/>
          <ac:picMkLst>
            <pc:docMk/>
            <pc:sldMk cId="933153445" sldId="676"/>
            <ac:picMk id="5" creationId="{840FC9E1-B640-6F27-8084-1FCBD7D2F410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40.784" v="38" actId="478"/>
        <pc:sldMkLst>
          <pc:docMk/>
          <pc:sldMk cId="2133687116" sldId="677"/>
        </pc:sldMkLst>
        <pc:picChg chg="add mod">
          <ac:chgData name="Gianluigi Farru" userId="f18d5020-4cb9-4663-bcc5-3d26eb858e95" providerId="ADAL" clId="{E2A931A2-AD8F-42E0-8751-38235FEA3CB6}" dt="2026-02-28T07:27:16.214" v="24"/>
          <ac:picMkLst>
            <pc:docMk/>
            <pc:sldMk cId="2133687116" sldId="677"/>
            <ac:picMk id="3" creationId="{9B810D59-976B-23E0-2769-4B70970DCAB1}"/>
          </ac:picMkLst>
        </pc:picChg>
        <pc:picChg chg="del">
          <ac:chgData name="Gianluigi Farru" userId="f18d5020-4cb9-4663-bcc5-3d26eb858e95" providerId="ADAL" clId="{E2A931A2-AD8F-42E0-8751-38235FEA3CB6}" dt="2026-02-28T07:28:40.784" v="38" actId="478"/>
          <ac:picMkLst>
            <pc:docMk/>
            <pc:sldMk cId="2133687116" sldId="677"/>
            <ac:picMk id="5" creationId="{D7A5028E-9380-7549-EBB4-7C10E57C6B16}"/>
          </ac:picMkLst>
        </pc:picChg>
        <pc:picChg chg="del">
          <ac:chgData name="Gianluigi Farru" userId="f18d5020-4cb9-4663-bcc5-3d26eb858e95" providerId="ADAL" clId="{E2A931A2-AD8F-42E0-8751-38235FEA3CB6}" dt="2026-02-28T07:27:15.560" v="23" actId="478"/>
          <ac:picMkLst>
            <pc:docMk/>
            <pc:sldMk cId="2133687116" sldId="677"/>
            <ac:picMk id="12" creationId="{4ED00A38-F0BF-C7BF-CFC5-20F78C555C7E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48.882" v="40" actId="478"/>
        <pc:sldMkLst>
          <pc:docMk/>
          <pc:sldMk cId="3262149827" sldId="678"/>
        </pc:sldMkLst>
        <pc:picChg chg="del">
          <ac:chgData name="Gianluigi Farru" userId="f18d5020-4cb9-4663-bcc5-3d26eb858e95" providerId="ADAL" clId="{E2A931A2-AD8F-42E0-8751-38235FEA3CB6}" dt="2026-02-28T07:28:48.882" v="40" actId="478"/>
          <ac:picMkLst>
            <pc:docMk/>
            <pc:sldMk cId="3262149827" sldId="678"/>
            <ac:picMk id="3" creationId="{DEC1C07B-4AC0-76FA-8B15-74827D7A2B50}"/>
          </ac:picMkLst>
        </pc:picChg>
        <pc:picChg chg="add mod">
          <ac:chgData name="Gianluigi Farru" userId="f18d5020-4cb9-4663-bcc5-3d26eb858e95" providerId="ADAL" clId="{E2A931A2-AD8F-42E0-8751-38235FEA3CB6}" dt="2026-02-28T07:27:25.963" v="28"/>
          <ac:picMkLst>
            <pc:docMk/>
            <pc:sldMk cId="3262149827" sldId="678"/>
            <ac:picMk id="4" creationId="{959932A7-155E-07BC-5E06-D9CC1DD52410}"/>
          </ac:picMkLst>
        </pc:picChg>
        <pc:picChg chg="del">
          <ac:chgData name="Gianluigi Farru" userId="f18d5020-4cb9-4663-bcc5-3d26eb858e95" providerId="ADAL" clId="{E2A931A2-AD8F-42E0-8751-38235FEA3CB6}" dt="2026-02-28T07:27:25.331" v="27" actId="478"/>
          <ac:picMkLst>
            <pc:docMk/>
            <pc:sldMk cId="3262149827" sldId="678"/>
            <ac:picMk id="12" creationId="{CE9B1A03-3A48-852C-E440-B48310F4CF2A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31.210" v="36" actId="478"/>
        <pc:sldMkLst>
          <pc:docMk/>
          <pc:sldMk cId="843498466" sldId="680"/>
        </pc:sldMkLst>
        <pc:picChg chg="add mod">
          <ac:chgData name="Gianluigi Farru" userId="f18d5020-4cb9-4663-bcc5-3d26eb858e95" providerId="ADAL" clId="{E2A931A2-AD8F-42E0-8751-38235FEA3CB6}" dt="2026-02-28T07:27:04.170" v="20"/>
          <ac:picMkLst>
            <pc:docMk/>
            <pc:sldMk cId="843498466" sldId="680"/>
            <ac:picMk id="3" creationId="{F2C4B164-05EA-4F53-9050-6F281FAACFED}"/>
          </ac:picMkLst>
        </pc:picChg>
        <pc:picChg chg="del">
          <ac:chgData name="Gianluigi Farru" userId="f18d5020-4cb9-4663-bcc5-3d26eb858e95" providerId="ADAL" clId="{E2A931A2-AD8F-42E0-8751-38235FEA3CB6}" dt="2026-02-28T07:28:31.210" v="36" actId="478"/>
          <ac:picMkLst>
            <pc:docMk/>
            <pc:sldMk cId="843498466" sldId="680"/>
            <ac:picMk id="4" creationId="{6D3A86EB-478A-7100-E698-3002E4B3D928}"/>
          </ac:picMkLst>
        </pc:picChg>
        <pc:picChg chg="del">
          <ac:chgData name="Gianluigi Farru" userId="f18d5020-4cb9-4663-bcc5-3d26eb858e95" providerId="ADAL" clId="{E2A931A2-AD8F-42E0-8751-38235FEA3CB6}" dt="2026-02-28T07:27:03.587" v="19" actId="478"/>
          <ac:picMkLst>
            <pc:docMk/>
            <pc:sldMk cId="843498466" sldId="680"/>
            <ac:picMk id="13" creationId="{23EF81B5-EE28-C321-AAF2-8949A8F06E51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45.200" v="39" actId="478"/>
        <pc:sldMkLst>
          <pc:docMk/>
          <pc:sldMk cId="205628024" sldId="681"/>
        </pc:sldMkLst>
        <pc:picChg chg="add mod">
          <ac:chgData name="Gianluigi Farru" userId="f18d5020-4cb9-4663-bcc5-3d26eb858e95" providerId="ADAL" clId="{E2A931A2-AD8F-42E0-8751-38235FEA3CB6}" dt="2026-02-28T07:27:21.516" v="26"/>
          <ac:picMkLst>
            <pc:docMk/>
            <pc:sldMk cId="205628024" sldId="681"/>
            <ac:picMk id="4" creationId="{C8859C45-973D-AB77-E6F6-2E80A4BC4368}"/>
          </ac:picMkLst>
        </pc:picChg>
        <pc:picChg chg="del">
          <ac:chgData name="Gianluigi Farru" userId="f18d5020-4cb9-4663-bcc5-3d26eb858e95" providerId="ADAL" clId="{E2A931A2-AD8F-42E0-8751-38235FEA3CB6}" dt="2026-02-28T07:28:45.200" v="39" actId="478"/>
          <ac:picMkLst>
            <pc:docMk/>
            <pc:sldMk cId="205628024" sldId="681"/>
            <ac:picMk id="5" creationId="{BCAEAAF8-2A65-7281-5BA4-CE9AED78609E}"/>
          </ac:picMkLst>
        </pc:picChg>
        <pc:picChg chg="del">
          <ac:chgData name="Gianluigi Farru" userId="f18d5020-4cb9-4663-bcc5-3d26eb858e95" providerId="ADAL" clId="{E2A931A2-AD8F-42E0-8751-38235FEA3CB6}" dt="2026-02-28T07:27:20.884" v="25" actId="478"/>
          <ac:picMkLst>
            <pc:docMk/>
            <pc:sldMk cId="205628024" sldId="681"/>
            <ac:picMk id="12" creationId="{E66C7C57-533B-A674-E8C9-9A4354E1759A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53.030" v="41" actId="478"/>
        <pc:sldMkLst>
          <pc:docMk/>
          <pc:sldMk cId="470402722" sldId="683"/>
        </pc:sldMkLst>
        <pc:picChg chg="del">
          <ac:chgData name="Gianluigi Farru" userId="f18d5020-4cb9-4663-bcc5-3d26eb858e95" providerId="ADAL" clId="{E2A931A2-AD8F-42E0-8751-38235FEA3CB6}" dt="2026-02-28T07:28:53.030" v="41" actId="478"/>
          <ac:picMkLst>
            <pc:docMk/>
            <pc:sldMk cId="470402722" sldId="683"/>
            <ac:picMk id="3" creationId="{E0651012-0D8A-1377-A512-831AA8E7A869}"/>
          </ac:picMkLst>
        </pc:picChg>
        <pc:picChg chg="add mod">
          <ac:chgData name="Gianluigi Farru" userId="f18d5020-4cb9-4663-bcc5-3d26eb858e95" providerId="ADAL" clId="{E2A931A2-AD8F-42E0-8751-38235FEA3CB6}" dt="2026-02-28T07:27:29.663" v="30"/>
          <ac:picMkLst>
            <pc:docMk/>
            <pc:sldMk cId="470402722" sldId="683"/>
            <ac:picMk id="4" creationId="{50135039-EF80-FC67-F399-79EB472201B0}"/>
          </ac:picMkLst>
        </pc:picChg>
        <pc:picChg chg="del">
          <ac:chgData name="Gianluigi Farru" userId="f18d5020-4cb9-4663-bcc5-3d26eb858e95" providerId="ADAL" clId="{E2A931A2-AD8F-42E0-8751-38235FEA3CB6}" dt="2026-02-28T07:27:29.248" v="29" actId="478"/>
          <ac:picMkLst>
            <pc:docMk/>
            <pc:sldMk cId="470402722" sldId="683"/>
            <ac:picMk id="12" creationId="{680387CC-BCAB-7A6B-C6EF-1E8C5A814EDE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8:56.784" v="42" actId="478"/>
        <pc:sldMkLst>
          <pc:docMk/>
          <pc:sldMk cId="2724648" sldId="685"/>
        </pc:sldMkLst>
        <pc:picChg chg="del">
          <ac:chgData name="Gianluigi Farru" userId="f18d5020-4cb9-4663-bcc5-3d26eb858e95" providerId="ADAL" clId="{E2A931A2-AD8F-42E0-8751-38235FEA3CB6}" dt="2026-02-28T07:28:56.784" v="42" actId="478"/>
          <ac:picMkLst>
            <pc:docMk/>
            <pc:sldMk cId="2724648" sldId="685"/>
            <ac:picMk id="4" creationId="{C96B0674-8E16-6CFE-F632-2627F672FAFB}"/>
          </ac:picMkLst>
        </pc:picChg>
        <pc:picChg chg="add mod">
          <ac:chgData name="Gianluigi Farru" userId="f18d5020-4cb9-4663-bcc5-3d26eb858e95" providerId="ADAL" clId="{E2A931A2-AD8F-42E0-8751-38235FEA3CB6}" dt="2026-02-28T07:27:33.138" v="32"/>
          <ac:picMkLst>
            <pc:docMk/>
            <pc:sldMk cId="2724648" sldId="685"/>
            <ac:picMk id="5" creationId="{A7389B9D-B9FC-957B-0135-A7C90026E2BB}"/>
          </ac:picMkLst>
        </pc:picChg>
        <pc:picChg chg="del">
          <ac:chgData name="Gianluigi Farru" userId="f18d5020-4cb9-4663-bcc5-3d26eb858e95" providerId="ADAL" clId="{E2A931A2-AD8F-42E0-8751-38235FEA3CB6}" dt="2026-02-28T07:27:32.768" v="31" actId="478"/>
          <ac:picMkLst>
            <pc:docMk/>
            <pc:sldMk cId="2724648" sldId="685"/>
            <ac:picMk id="12" creationId="{E66C7C57-533B-A674-E8C9-9A4354E1759A}"/>
          </ac:picMkLst>
        </pc:picChg>
      </pc:sldChg>
      <pc:sldChg chg="addSp delSp modSp mod delAnim">
        <pc:chgData name="Gianluigi Farru" userId="f18d5020-4cb9-4663-bcc5-3d26eb858e95" providerId="ADAL" clId="{E2A931A2-AD8F-42E0-8751-38235FEA3CB6}" dt="2026-02-28T07:29:00.489" v="43" actId="478"/>
        <pc:sldMkLst>
          <pc:docMk/>
          <pc:sldMk cId="2612899742" sldId="686"/>
        </pc:sldMkLst>
        <pc:picChg chg="del">
          <ac:chgData name="Gianluigi Farru" userId="f18d5020-4cb9-4663-bcc5-3d26eb858e95" providerId="ADAL" clId="{E2A931A2-AD8F-42E0-8751-38235FEA3CB6}" dt="2026-02-28T07:29:00.489" v="43" actId="478"/>
          <ac:picMkLst>
            <pc:docMk/>
            <pc:sldMk cId="2612899742" sldId="686"/>
            <ac:picMk id="12" creationId="{C92E489C-D306-18A0-D94B-AD73DA1B3648}"/>
          </ac:picMkLst>
        </pc:picChg>
        <pc:picChg chg="del">
          <ac:chgData name="Gianluigi Farru" userId="f18d5020-4cb9-4663-bcc5-3d26eb858e95" providerId="ADAL" clId="{E2A931A2-AD8F-42E0-8751-38235FEA3CB6}" dt="2026-02-28T07:27:36.478" v="33" actId="478"/>
          <ac:picMkLst>
            <pc:docMk/>
            <pc:sldMk cId="2612899742" sldId="686"/>
            <ac:picMk id="13" creationId="{2EC75514-5B94-52CD-00AA-F86896495F2F}"/>
          </ac:picMkLst>
        </pc:picChg>
        <pc:picChg chg="add mod">
          <ac:chgData name="Gianluigi Farru" userId="f18d5020-4cb9-4663-bcc5-3d26eb858e95" providerId="ADAL" clId="{E2A931A2-AD8F-42E0-8751-38235FEA3CB6}" dt="2026-02-28T07:27:37.104" v="34"/>
          <ac:picMkLst>
            <pc:docMk/>
            <pc:sldMk cId="2612899742" sldId="686"/>
            <ac:picMk id="14" creationId="{D8DBAA21-1CDE-E8F4-C1B3-D71FFB6631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D1AF4-8706-4346-BF9B-DA47426A262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CCE2-EF3B-49C6-8E38-A20EA134D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0F13-FDE8-1CC1-9469-F81729F8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351D1-8784-B93E-408F-E98BDFC6C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2CA4A-A105-E788-0AAE-AE2E09F3E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6DFD-3801-0ED0-1571-1F25E17FC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2A3F-3D1D-4339-9233-4EE1F34E7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DC63-ED8A-4D11-32FC-895CDF0D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1198E-994C-C5B9-D3C1-43F20F518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8D03B-BC71-221E-6B23-3D4F42E90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8723-0646-4663-256F-6638F1390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CA06-DAB9-69C3-705F-BC8A0F13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0878F-570A-A3FF-FB95-2719B41BA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1DAB5-F5F4-12B2-1204-90521C88D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A40B4-3EBA-F284-8C71-DAA8FD99B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5AC4-BF46-C9E9-D880-0BB6D566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42139-2802-0706-159A-C9CC25FF4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ADCF7-385A-650B-CCA9-E9866A83D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C0A7D-9244-9F0F-1095-1FB0F557D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88E24-0D3A-560E-A174-F364CFD1B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D83A9-BE0C-E585-CE3A-5F5E3EF64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32528-C98D-74E3-569E-C7DFEB9FF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0377C-96B4-C0B1-5BD1-D3F1B3254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DFA2-1A17-838F-A8A1-7593937B2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D9AF4-FA3E-1563-5509-6411EB603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556F9-24DC-9CD5-2DF6-8838B42BA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38128-4461-1EE4-6E4B-50B5AEF5B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3196C-B0CC-3C89-30A7-D27FF0FD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A617B-70A7-B82C-2D7A-651BD7E51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03424-1260-5AB0-181F-DFF8A50B7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67249-F2DB-CE27-87C5-E8AE8377D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1A58E-1E76-E28A-7DD1-1199EA35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B52B5-A861-8DA7-AA81-33B22E53A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CE09C-0253-CACE-6A4D-5D7B9FC5B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BED6B-F6B2-03E9-F32A-76F60DC99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DFA2-1A17-838F-A8A1-7593937B2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D9AF4-FA3E-1563-5509-6411EB603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556F9-24DC-9CD5-2DF6-8838B42BA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38128-4461-1EE4-6E4B-50B5AEF5B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77AF-4BD1-4161-A28F-79AD5DC176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CC4A-4466-D530-2F1E-F93257337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047EF-8DE7-A8CF-520D-31FEB1E4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3AE3-BA42-8F3F-8E33-B057EFF5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E15C7-D21B-EF25-4F08-24827E5E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2479D-ADC2-5BB8-91D0-F975749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C341-217C-3A04-60F6-F3F63C6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1D874-2885-61A4-689A-59F9DA9D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E3E5-35C3-140E-DBC5-BBBFEF67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4BFB-A66D-AE89-E0A5-29150C43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FB625-1A72-6705-B013-F230A032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A271B-BE28-1EB8-E162-02ACAB9DD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DF6B-CCFD-DDEE-4420-AA79B961E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56ED-386B-E7AD-DC3B-CD9F8F16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4F86-653D-8F0F-79F7-EC502DA5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E02A3-48E6-40B0-E888-73E53686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6A36-506A-B81C-4895-2C6350A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2105-D440-01FF-5644-B70633F29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585C3-D205-C67E-0439-78D8254C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C000-34C4-86B7-DBE2-18BCE279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3571-FECB-EFE4-6D46-E739EF62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5E90-23AF-DD77-A8E4-91C0FF70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2193C-BAFF-2AAF-FB81-C4312BE7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27615-AB41-B5A7-D5D4-5FD4C26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CBFE-CFB1-434E-C168-21749CB5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440E-5690-4FD1-C663-8FF2A08A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81A9-ED8F-DAE7-01CD-6F29C450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CD7E-96A0-74BE-645E-79A3EEDA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E1581-E775-79EF-24B8-BF7C2782F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B27DA-AFAB-6EE5-498F-45BE22D7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39BBA-5090-7DA9-0B02-56B8B3C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9E238-5717-8BC1-05CF-3844B174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677D-6DA6-7621-354F-512F0D17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D380A-4C50-8FF8-66DF-8818CF7A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EED15-6BAB-28EA-20EC-376FEFFAE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C43CE-931A-F492-9D99-3512A5A19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4573A-D4A2-E30F-BB34-42824DA0C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44D9E-0AB4-E61F-1B5B-E821C275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3AE2C-2DA4-6E88-58B2-C3F0520D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A3C1A-631D-B557-1E7F-674D1E2A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003F-FF37-9DD9-E2BF-B32B5C3B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EE07-B110-3A68-7E08-7E262557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4BA9-3323-3157-0ACD-F28C44EF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52E08-6DE0-07DD-9B88-C8C0C5C9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6E9D-85DF-45D6-6853-BDA8CB72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994EA-0D18-CDB2-63F6-DB3E96B9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763C8-BCD8-73B0-62F6-4FDFDC66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DC3B-0547-380C-EBB3-22A7CE5C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2922-519A-7324-9583-8EE8160A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F69AE-0DDB-8848-C763-F53B56C8A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B253B-A2FA-2678-6586-6C384326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C84BF-4264-DA5B-AF16-8C06431E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E6078-8A86-2887-8229-BA9DA31D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A0F2-BD10-C4AE-E7B7-E16B0EE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4A9A4-60C0-BAA2-96EB-EAE28A0B9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D1946-8F89-0B0A-AF26-7D8A63EA5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D39E5-3CD2-47FD-2549-B14EC2A0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2E57-4CB1-A3DA-2BF8-3F4F4560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578FB-E4E5-C19D-20D1-D6F10B98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E7068-9F89-5853-FAFF-39153A6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C3886-5D10-A6B6-1770-8C178847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E0B7-3782-4D02-749C-747AF43E8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3619E-FED1-4A47-8C36-C55C69ABC34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5025F-E0B9-B7BE-974A-7B97D3A7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81BE6-637C-952E-3993-0EBB2312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1B234-5D20-4DC7-BB40-238605B3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NULL" TargetMode="Externa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0370-FDCE-F27F-2174-25268A88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9C1EF5-4CBC-6886-73E2-284EC721BE72}"/>
              </a:ext>
            </a:extLst>
          </p:cNvPr>
          <p:cNvSpPr txBox="1"/>
          <p:nvPr/>
        </p:nvSpPr>
        <p:spPr>
          <a:xfrm>
            <a:off x="88752" y="3179394"/>
            <a:ext cx="1201188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Biocarbon Stability Standards - A Short Review </a:t>
            </a:r>
            <a:br>
              <a:rPr lang="en-US" sz="2800" b="1" dirty="0"/>
            </a:br>
            <a:r>
              <a:rPr lang="en-US" sz="2800" dirty="0"/>
              <a:t>Hydrochar Stability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7F33B-B891-6D3E-64E8-2A05DCA66974}"/>
              </a:ext>
            </a:extLst>
          </p:cNvPr>
          <p:cNvSpPr txBox="1"/>
          <p:nvPr/>
        </p:nvSpPr>
        <p:spPr>
          <a:xfrm>
            <a:off x="88752" y="4344795"/>
            <a:ext cx="12011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Jeremy Taylor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Chief </a:t>
            </a:r>
            <a:r>
              <a:rPr lang="en-US" sz="2400" i="1" dirty="0">
                <a:solidFill>
                  <a:srgbClr val="000000"/>
                </a:solidFill>
                <a:latin typeface="Source Sans Pro" panose="020B0503030403020204" pitchFamily="34" charset="0"/>
              </a:rPr>
              <a:t>Technology </a:t>
            </a:r>
            <a:r>
              <a:rPr 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Officer </a:t>
            </a:r>
            <a:endParaRPr lang="en-US" sz="2800" b="1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SoMax Circular Solutions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July 17, 2025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0E59B073-B5BE-3063-3C71-85B3E19EDF80}"/>
              </a:ext>
            </a:extLst>
          </p:cNvPr>
          <p:cNvSpPr/>
          <p:nvPr/>
        </p:nvSpPr>
        <p:spPr>
          <a:xfrm>
            <a:off x="-499533" y="-643759"/>
            <a:ext cx="2286000" cy="2286000"/>
          </a:xfrm>
          <a:prstGeom prst="flowChartDecision">
            <a:avLst/>
          </a:prstGeom>
          <a:solidFill>
            <a:srgbClr val="F6851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377DF758-86F0-472C-5719-5D7F5A933B9D}"/>
              </a:ext>
            </a:extLst>
          </p:cNvPr>
          <p:cNvSpPr/>
          <p:nvPr/>
        </p:nvSpPr>
        <p:spPr>
          <a:xfrm>
            <a:off x="894689" y="369395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BA06EEB3-EA45-E82D-1595-08EE26BC2C43}"/>
              </a:ext>
            </a:extLst>
          </p:cNvPr>
          <p:cNvSpPr/>
          <p:nvPr/>
        </p:nvSpPr>
        <p:spPr>
          <a:xfrm>
            <a:off x="9177565" y="-786386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39D7B7B-9741-F1E9-6789-DC0202F12BAD}"/>
              </a:ext>
            </a:extLst>
          </p:cNvPr>
          <p:cNvSpPr/>
          <p:nvPr/>
        </p:nvSpPr>
        <p:spPr>
          <a:xfrm>
            <a:off x="8687569" y="85028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344BA36D-D954-4CA3-A4CC-19F74D301DBB}"/>
              </a:ext>
            </a:extLst>
          </p:cNvPr>
          <p:cNvSpPr/>
          <p:nvPr/>
        </p:nvSpPr>
        <p:spPr>
          <a:xfrm>
            <a:off x="7544569" y="5855966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05849A77-A719-DF3D-D8EC-ECDBB7E21469}"/>
              </a:ext>
            </a:extLst>
          </p:cNvPr>
          <p:cNvSpPr/>
          <p:nvPr/>
        </p:nvSpPr>
        <p:spPr>
          <a:xfrm>
            <a:off x="8687569" y="5959549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blue green and yellow circles&#10;&#10;AI-generated content may be incorrect.">
            <a:extLst>
              <a:ext uri="{FF2B5EF4-FFF2-40B4-BE49-F238E27FC236}">
                <a16:creationId xmlns:a16="http://schemas.microsoft.com/office/drawing/2014/main" id="{E6D40973-71A0-8196-6290-B87DAECE1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b="15690"/>
          <a:stretch>
            <a:fillRect/>
          </a:stretch>
        </p:blipFill>
        <p:spPr>
          <a:xfrm>
            <a:off x="88752" y="5295459"/>
            <a:ext cx="2972248" cy="1446535"/>
          </a:xfrm>
          <a:prstGeom prst="rect">
            <a:avLst/>
          </a:prstGeom>
        </p:spPr>
      </p:pic>
      <p:pic>
        <p:nvPicPr>
          <p:cNvPr id="49" name="Video 48">
            <a:hlinkClick r:id="" action="ppaction://media"/>
            <a:extLst>
              <a:ext uri="{FF2B5EF4-FFF2-40B4-BE49-F238E27FC236}">
                <a16:creationId xmlns:a16="http://schemas.microsoft.com/office/drawing/2014/main" id="{BD2AEEE8-AC66-59D7-0739-C4BA59C03B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0" name="Video 49">
            <a:hlinkClick r:id="" action="ppaction://media"/>
            <a:extLst>
              <a:ext uri="{FF2B5EF4-FFF2-40B4-BE49-F238E27FC236}">
                <a16:creationId xmlns:a16="http://schemas.microsoft.com/office/drawing/2014/main" id="{803F5197-BDF0-080A-C59F-3B80ED7AC9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1">
                  <p14:trim st="453" end="2197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485E8-18A8-2214-3EF6-49A8B60062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1" y="1048920"/>
            <a:ext cx="5341824" cy="20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5"/>
    </mc:Choice>
    <mc:Fallback xmlns="">
      <p:transition spd="slow" advTm="26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457A5-C72F-40A6-A2AE-C60473B87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AF5C4B1-40DD-91D6-D02B-E27E2A44A608}"/>
              </a:ext>
            </a:extLst>
          </p:cNvPr>
          <p:cNvSpPr/>
          <p:nvPr/>
        </p:nvSpPr>
        <p:spPr>
          <a:xfrm>
            <a:off x="-1057288" y="3692871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97458AEE-421D-471D-2810-1124EB1C8A43}"/>
              </a:ext>
            </a:extLst>
          </p:cNvPr>
          <p:cNvSpPr/>
          <p:nvPr/>
        </p:nvSpPr>
        <p:spPr>
          <a:xfrm>
            <a:off x="336934" y="4706025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41BB63CD-B1FE-651A-CD74-5DA310B5E839}"/>
              </a:ext>
            </a:extLst>
          </p:cNvPr>
          <p:cNvSpPr/>
          <p:nvPr/>
        </p:nvSpPr>
        <p:spPr>
          <a:xfrm>
            <a:off x="5195069" y="-864939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4A159F81-2ABA-CE41-9B14-AA05ED25B736}"/>
              </a:ext>
            </a:extLst>
          </p:cNvPr>
          <p:cNvSpPr/>
          <p:nvPr/>
        </p:nvSpPr>
        <p:spPr>
          <a:xfrm>
            <a:off x="4705073" y="6475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C390E52-1D88-2F77-948B-210296D36A62}"/>
              </a:ext>
            </a:extLst>
          </p:cNvPr>
          <p:cNvSpPr/>
          <p:nvPr/>
        </p:nvSpPr>
        <p:spPr>
          <a:xfrm>
            <a:off x="10512424" y="3609838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CDA74478-D967-D313-0797-B566E332AD5C}"/>
              </a:ext>
            </a:extLst>
          </p:cNvPr>
          <p:cNvSpPr/>
          <p:nvPr/>
        </p:nvSpPr>
        <p:spPr>
          <a:xfrm>
            <a:off x="11655424" y="3713421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30401-ADB5-3602-43BD-266FA817F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Conclusions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41CD80-DA61-D420-23E6-9E9C09172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7511" y="2194102"/>
            <a:ext cx="10257913" cy="3908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Hydrochar typically </a:t>
            </a:r>
            <a:r>
              <a:rPr lang="en-US" altLang="en-US" sz="2400" u="sng" dirty="0"/>
              <a:t>does not</a:t>
            </a:r>
            <a:r>
              <a:rPr lang="en-US" altLang="en-US" sz="2400" dirty="0"/>
              <a:t> meet the requirements for carbon permanence and stability 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Terrestrial Storage shows the most potential to use Hydrochar as a carbon sequestration media. 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defRPr/>
            </a:pPr>
            <a:r>
              <a:rPr lang="en-US" altLang="en-US" sz="2400" u="sng" dirty="0"/>
              <a:t>Industries seem to write standards that fit their specific product. </a:t>
            </a:r>
          </a:p>
          <a:p>
            <a:pPr>
              <a:defRPr/>
            </a:pPr>
            <a:endParaRPr lang="en-US" alt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7CFE-B5F8-557C-7BB7-0A80203ABEE7}"/>
              </a:ext>
            </a:extLst>
          </p:cNvPr>
          <p:cNvSpPr txBox="1">
            <a:spLocks noChangeArrowheads="1"/>
          </p:cNvSpPr>
          <p:nvPr/>
        </p:nvSpPr>
        <p:spPr>
          <a:xfrm>
            <a:off x="4526180" y="6396981"/>
            <a:ext cx="3412089" cy="42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u="sng" dirty="0"/>
              <a:t>Jeremy@somaxhtc.com</a:t>
            </a:r>
          </a:p>
          <a:p>
            <a:pPr>
              <a:defRPr/>
            </a:pPr>
            <a:endParaRPr lang="en-US" altLang="en-US" sz="2400" b="1" dirty="0"/>
          </a:p>
        </p:txBody>
      </p:sp>
      <p:pic>
        <p:nvPicPr>
          <p:cNvPr id="4" name="Picture 3" descr="A logo with blue green and yellow circles&#10;&#10;AI-generated content may be incorrect.">
            <a:extLst>
              <a:ext uri="{FF2B5EF4-FFF2-40B4-BE49-F238E27FC236}">
                <a16:creationId xmlns:a16="http://schemas.microsoft.com/office/drawing/2014/main" id="{04859DEB-2E4A-6724-643C-1EAD0EA3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32264" b="15690"/>
          <a:stretch>
            <a:fillRect/>
          </a:stretch>
        </p:blipFill>
        <p:spPr>
          <a:xfrm>
            <a:off x="9026300" y="6022669"/>
            <a:ext cx="2972248" cy="892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DBAA21-1CDE-E8F4-C1B3-D71FFB663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6"/>
    </mc:Choice>
    <mc:Fallback xmlns="">
      <p:transition spd="slow" advTm="1104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2514-D213-4A5A-1D83-C0F62535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 hand holding a piece of black material&#10;&#10;AI-generated content may be incorrect.">
            <a:extLst>
              <a:ext uri="{FF2B5EF4-FFF2-40B4-BE49-F238E27FC236}">
                <a16:creationId xmlns:a16="http://schemas.microsoft.com/office/drawing/2014/main" id="{208EB68D-4412-B705-154C-078837699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3" b="16142"/>
          <a:stretch>
            <a:fillRect/>
          </a:stretch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01FEB42-B6DA-AD52-8D7E-D2C0873DA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altLang="en-US" b="1"/>
              <a:t>Agenda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05B9BE-2090-8260-20CC-94EE0D6E54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034" y="2194102"/>
            <a:ext cx="3458412" cy="3908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/>
              <a:t>Overview of Key Standards and Methodologies </a:t>
            </a:r>
          </a:p>
          <a:p>
            <a:pPr>
              <a:defRPr/>
            </a:pPr>
            <a:r>
              <a:rPr lang="en-US" altLang="en-US" sz="2000" dirty="0"/>
              <a:t>How Stability is Measured Across Frameworks</a:t>
            </a:r>
          </a:p>
          <a:p>
            <a:pPr>
              <a:defRPr/>
            </a:pPr>
            <a:r>
              <a:rPr lang="en-US" altLang="en-US" sz="2000" dirty="0"/>
              <a:t>Hydrochar Limitations with Current Evaluation Methods 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DED2A52E-5700-34F5-B4DB-C75AA8535EF5}"/>
              </a:ext>
            </a:extLst>
          </p:cNvPr>
          <p:cNvSpPr/>
          <p:nvPr/>
        </p:nvSpPr>
        <p:spPr>
          <a:xfrm rot="16200000">
            <a:off x="-1371600" y="-1480904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37A5CA6D-AA06-D34A-45A6-EEA92DC7797F}"/>
              </a:ext>
            </a:extLst>
          </p:cNvPr>
          <p:cNvSpPr/>
          <p:nvPr/>
        </p:nvSpPr>
        <p:spPr>
          <a:xfrm rot="16200000">
            <a:off x="228601" y="34925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4BEF2-A88A-8B40-BE67-C2B9BA766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4"/>
    </mc:Choice>
    <mc:Fallback xmlns="">
      <p:transition spd="slow" advTm="200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3BBC-5AB0-1388-4E22-05A9EEFFA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9E99958-8ECF-E343-7402-F2C920A9694B}"/>
              </a:ext>
            </a:extLst>
          </p:cNvPr>
          <p:cNvSpPr/>
          <p:nvPr/>
        </p:nvSpPr>
        <p:spPr>
          <a:xfrm>
            <a:off x="-1057288" y="3692871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7CFB92E-4D5B-91B4-3C02-2D112A6689E3}"/>
              </a:ext>
            </a:extLst>
          </p:cNvPr>
          <p:cNvSpPr/>
          <p:nvPr/>
        </p:nvSpPr>
        <p:spPr>
          <a:xfrm>
            <a:off x="336934" y="4706025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98192ED8-2FA1-BBB2-3674-8B730B161C1B}"/>
              </a:ext>
            </a:extLst>
          </p:cNvPr>
          <p:cNvSpPr/>
          <p:nvPr/>
        </p:nvSpPr>
        <p:spPr>
          <a:xfrm>
            <a:off x="8687569" y="-852487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643CE75F-5F14-BBBE-1FBC-E776EDB7EA80}"/>
              </a:ext>
            </a:extLst>
          </p:cNvPr>
          <p:cNvSpPr/>
          <p:nvPr/>
        </p:nvSpPr>
        <p:spPr>
          <a:xfrm>
            <a:off x="8197573" y="18927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9996B9D8-8356-226A-0560-3C681CA4002B}"/>
              </a:ext>
            </a:extLst>
          </p:cNvPr>
          <p:cNvSpPr/>
          <p:nvPr/>
        </p:nvSpPr>
        <p:spPr>
          <a:xfrm>
            <a:off x="10512425" y="5140519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5E404A17-5330-852B-993A-B05D6CEFE997}"/>
              </a:ext>
            </a:extLst>
          </p:cNvPr>
          <p:cNvSpPr/>
          <p:nvPr/>
        </p:nvSpPr>
        <p:spPr>
          <a:xfrm>
            <a:off x="11655425" y="5244102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969E2-FB9D-8856-909D-0BECFDB38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Standards and Methodologies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916DCC-0454-41D7-8FF4-8E23B1F0FA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7511" y="2194102"/>
            <a:ext cx="10257913" cy="3908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ASABE X### – Method of Measurement and Testing of Biochar 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Active Development – Not Published </a:t>
            </a:r>
          </a:p>
          <a:p>
            <a:pPr lvl="1">
              <a:defRPr/>
            </a:pPr>
            <a:r>
              <a:rPr lang="en-US" altLang="en-US" sz="2000" dirty="0"/>
              <a:t>ASABE – American Society of Agriculture and Biological Engineers </a:t>
            </a:r>
          </a:p>
          <a:p>
            <a:pPr lvl="1">
              <a:defRPr/>
            </a:pPr>
            <a:r>
              <a:rPr lang="en-US" altLang="en-US" sz="2000" dirty="0"/>
              <a:t>U.S. based standard </a:t>
            </a:r>
          </a:p>
          <a:p>
            <a:pPr>
              <a:defRPr/>
            </a:pPr>
            <a:r>
              <a:rPr lang="en-US" altLang="en-US" sz="2400" dirty="0"/>
              <a:t>ISO 17### – Pyrogenic Biocarbon 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Active Development – Not Published </a:t>
            </a:r>
          </a:p>
          <a:p>
            <a:pPr lvl="1">
              <a:defRPr/>
            </a:pPr>
            <a:r>
              <a:rPr lang="en-US" altLang="en-US" sz="2000" dirty="0"/>
              <a:t>ISO – International Organization for Standardization </a:t>
            </a:r>
          </a:p>
          <a:p>
            <a:pPr>
              <a:defRPr/>
            </a:pPr>
            <a:r>
              <a:rPr lang="en-US" altLang="en-US" sz="2400" dirty="0" err="1"/>
              <a:t>Puro.earth</a:t>
            </a:r>
            <a:r>
              <a:rPr lang="en-US" altLang="en-US" sz="2400" dirty="0"/>
              <a:t> – Terrestrial Storage of Biomass – Methodology for CO2 Removal </a:t>
            </a:r>
          </a:p>
          <a:p>
            <a:pPr lvl="1">
              <a:defRPr/>
            </a:pPr>
            <a:r>
              <a:rPr lang="en-US" altLang="en-US" sz="2000" dirty="0"/>
              <a:t>Published and Available for Carbon Removal Credits </a:t>
            </a:r>
          </a:p>
          <a:p>
            <a:pPr lvl="1">
              <a:defRPr/>
            </a:pPr>
            <a:r>
              <a:rPr lang="en-US" altLang="en-US" sz="2000" dirty="0"/>
              <a:t>Woody Biomass Burial or Storage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4B164-05EA-4F53-9050-6F281FAAC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6"/>
    </mc:Choice>
    <mc:Fallback xmlns="">
      <p:transition spd="slow" advTm="1104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A658A-8452-4FE1-635F-9D53E893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2A108562-16AA-7BDD-5F16-77F01FDE5A80}"/>
              </a:ext>
            </a:extLst>
          </p:cNvPr>
          <p:cNvSpPr/>
          <p:nvPr/>
        </p:nvSpPr>
        <p:spPr>
          <a:xfrm>
            <a:off x="-1394222" y="947017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0C80AA88-FFBE-980A-D4E1-56AB66091978}"/>
              </a:ext>
            </a:extLst>
          </p:cNvPr>
          <p:cNvSpPr/>
          <p:nvPr/>
        </p:nvSpPr>
        <p:spPr>
          <a:xfrm>
            <a:off x="0" y="1960171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EA60196-0036-652B-42EA-763A192CB825}"/>
              </a:ext>
            </a:extLst>
          </p:cNvPr>
          <p:cNvSpPr/>
          <p:nvPr/>
        </p:nvSpPr>
        <p:spPr>
          <a:xfrm>
            <a:off x="9911965" y="5130463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3B2D00AC-8E05-AC93-3427-6D5D0A90C7A9}"/>
              </a:ext>
            </a:extLst>
          </p:cNvPr>
          <p:cNvSpPr/>
          <p:nvPr/>
        </p:nvSpPr>
        <p:spPr>
          <a:xfrm>
            <a:off x="9421969" y="6001877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7B5DFB2-13D1-CA35-754F-938482084E51}"/>
              </a:ext>
            </a:extLst>
          </p:cNvPr>
          <p:cNvSpPr/>
          <p:nvPr/>
        </p:nvSpPr>
        <p:spPr>
          <a:xfrm>
            <a:off x="9911965" y="1051102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0C4C76F7-5E65-208A-C8AF-E8CE001E7AE1}"/>
              </a:ext>
            </a:extLst>
          </p:cNvPr>
          <p:cNvSpPr/>
          <p:nvPr/>
        </p:nvSpPr>
        <p:spPr>
          <a:xfrm>
            <a:off x="11054965" y="1154685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F451B-FF19-ED6C-F30D-71E079D96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ASABE – Method of Measurement and Testing of Biochar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C0DA22-CF5D-C10E-90BA-47D5971983B8}"/>
              </a:ext>
            </a:extLst>
          </p:cNvPr>
          <p:cNvSpPr txBox="1">
            <a:spLocks noChangeArrowheads="1"/>
          </p:cNvSpPr>
          <p:nvPr/>
        </p:nvSpPr>
        <p:spPr>
          <a:xfrm>
            <a:off x="1397511" y="2194102"/>
            <a:ext cx="10257913" cy="4054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Core focus is Biochar for ‘carbon preserving purposes’</a:t>
            </a:r>
          </a:p>
          <a:p>
            <a:pPr lvl="1">
              <a:defRPr/>
            </a:pPr>
            <a:r>
              <a:rPr lang="en-US" altLang="en-US" sz="1800" dirty="0"/>
              <a:t>Excludes energy or industrial applications </a:t>
            </a:r>
          </a:p>
          <a:p>
            <a:pPr lvl="1">
              <a:defRPr/>
            </a:pPr>
            <a:r>
              <a:rPr lang="en-US" altLang="en-US" sz="1800" dirty="0"/>
              <a:t>Includes all feedstocks </a:t>
            </a:r>
            <a:br>
              <a:rPr lang="en-US" altLang="en-US" sz="1800" dirty="0"/>
            </a:br>
            <a:endParaRPr lang="en-US" altLang="en-US" sz="1800" dirty="0"/>
          </a:p>
          <a:p>
            <a:pPr>
              <a:defRPr/>
            </a:pPr>
            <a:r>
              <a:rPr lang="en-US" altLang="en-US" sz="2400" dirty="0"/>
              <a:t>Permanence assessed with three methods: </a:t>
            </a:r>
            <a:br>
              <a:rPr lang="en-US" altLang="en-US" sz="2400" dirty="0"/>
            </a:br>
            <a:endParaRPr lang="en-US" altLang="en-US" sz="2400" dirty="0"/>
          </a:p>
          <a:p>
            <a:pPr marL="800100" lvl="1" indent="-342900">
              <a:buAutoNum type="arabicParenR"/>
              <a:defRPr/>
            </a:pPr>
            <a:r>
              <a:rPr lang="en-US" altLang="en-US" sz="1800" dirty="0"/>
              <a:t>H/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org</a:t>
            </a:r>
            <a:r>
              <a:rPr lang="en-US" altLang="en-US" sz="1800" dirty="0"/>
              <a:t> Molar Ratio  -</a:t>
            </a:r>
            <a:br>
              <a:rPr lang="en-US" altLang="en-US" sz="1800" dirty="0"/>
            </a:br>
            <a:br>
              <a:rPr lang="en-US" altLang="en-US" sz="1800" dirty="0"/>
            </a:br>
            <a:endParaRPr lang="en-US" altLang="en-US" sz="1800" dirty="0"/>
          </a:p>
          <a:p>
            <a:pPr marL="800100" lvl="1" indent="-342900">
              <a:buAutoNum type="arabicParenR"/>
              <a:defRPr/>
            </a:pPr>
            <a:r>
              <a:rPr lang="en-US" altLang="en-US" sz="1800" dirty="0"/>
              <a:t>O/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org</a:t>
            </a:r>
            <a:r>
              <a:rPr lang="en-US" altLang="en-US" sz="1800" dirty="0"/>
              <a:t> Molar Ratio -  </a:t>
            </a:r>
            <a:br>
              <a:rPr lang="en-US" altLang="en-US" sz="1800" dirty="0"/>
            </a:br>
            <a:br>
              <a:rPr lang="en-US" altLang="en-US" sz="1800" dirty="0"/>
            </a:br>
            <a:endParaRPr lang="en-US" altLang="en-US" sz="1800" dirty="0"/>
          </a:p>
          <a:p>
            <a:pPr marL="800100" lvl="1" indent="-342900">
              <a:buAutoNum type="arabicParenR"/>
              <a:defRPr/>
            </a:pPr>
            <a:r>
              <a:rPr lang="en-US" altLang="en-US" sz="1800" dirty="0"/>
              <a:t>Random Reflectance – Per ISO 7404-5 </a:t>
            </a:r>
          </a:p>
          <a:p>
            <a:pPr marL="914400" lvl="2" indent="0">
              <a:buNone/>
              <a:defRPr/>
            </a:pPr>
            <a:r>
              <a:rPr lang="en-US" sz="1400" dirty="0"/>
              <a:t>Methods for the petrographic analysis of bituminous coal and anthracite – Part 5: Method of determining microscopically the reflectance of vitrinite</a:t>
            </a:r>
            <a:endParaRPr lang="en-US" altLang="en-US" sz="1400" dirty="0"/>
          </a:p>
          <a:p>
            <a:pPr marL="800100" lvl="1" indent="-342900">
              <a:buAutoNum type="arabicParenR"/>
              <a:defRPr/>
            </a:pPr>
            <a:endParaRPr lang="en-US" altLang="en-US" sz="1600" dirty="0"/>
          </a:p>
          <a:p>
            <a:pPr marL="800100" lvl="1" indent="-342900">
              <a:buAutoNum type="arabicParenR"/>
              <a:defRPr/>
            </a:pPr>
            <a:endParaRPr lang="en-US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B798D1-2529-D134-47AE-9244C9C6C331}"/>
                  </a:ext>
                </a:extLst>
              </p:cNvPr>
              <p:cNvSpPr txBox="1"/>
              <p:nvPr/>
            </p:nvSpPr>
            <p:spPr>
              <a:xfrm>
                <a:off x="4456268" y="3902167"/>
                <a:ext cx="2604450" cy="586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 dirty="0" smtClean="0"/>
                            <m:t>%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Hydrogen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Dry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Basis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/ 1.0079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dirty="0" smtClean="0"/>
                            <m:t>%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Corg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Dry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Basis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/ 12.011 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B798D1-2529-D134-47AE-9244C9C6C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68" y="3902167"/>
                <a:ext cx="2604450" cy="586186"/>
              </a:xfrm>
              <a:prstGeom prst="rect">
                <a:avLst/>
              </a:prstGeom>
              <a:blipFill>
                <a:blip r:embed="rId6"/>
                <a:stretch>
                  <a:fillRect r="-6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3EC38A-3CD4-E09B-EBF6-4D3CED982B16}"/>
                  </a:ext>
                </a:extLst>
              </p:cNvPr>
              <p:cNvSpPr txBox="1"/>
              <p:nvPr/>
            </p:nvSpPr>
            <p:spPr>
              <a:xfrm>
                <a:off x="4456268" y="4627018"/>
                <a:ext cx="2743201" cy="587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 dirty="0" smtClean="0"/>
                            <m:t>% </m:t>
                          </m:r>
                          <m:r>
                            <m:rPr>
                              <m:nor/>
                            </m:rPr>
                            <a:rPr lang="en-US" sz="1600" b="0" i="0" dirty="0" smtClean="0"/>
                            <m:t>Oxygen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Dry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Basis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/ 15.999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dirty="0" smtClean="0"/>
                            <m:t>%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Corg</m:t>
                          </m:r>
                          <m:r>
                            <m:rPr>
                              <m:nor/>
                            </m:rPr>
                            <a:rPr lang="en-US" sz="160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Dry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Basis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/ 12.011 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3EC38A-3CD4-E09B-EBF6-4D3CED982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68" y="4627018"/>
                <a:ext cx="2743201" cy="587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40FC9E1-B640-6F27-8084-1FCBD7D2F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21"/>
    </mc:Choice>
    <mc:Fallback xmlns="">
      <p:transition spd="slow" advTm="635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EAB98-86B6-4A81-0D8D-39E4A6BC4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546316C4-22AE-992A-AE02-F4E3A4688EEC}"/>
              </a:ext>
            </a:extLst>
          </p:cNvPr>
          <p:cNvSpPr/>
          <p:nvPr/>
        </p:nvSpPr>
        <p:spPr>
          <a:xfrm>
            <a:off x="-1258148" y="-787063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827A1FA6-3DCC-2430-2415-CBDBBB73A4F4}"/>
              </a:ext>
            </a:extLst>
          </p:cNvPr>
          <p:cNvSpPr/>
          <p:nvPr/>
        </p:nvSpPr>
        <p:spPr>
          <a:xfrm>
            <a:off x="136074" y="226091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129600A-2153-4648-CD4A-E0BBC4E83847}"/>
              </a:ext>
            </a:extLst>
          </p:cNvPr>
          <p:cNvSpPr/>
          <p:nvPr/>
        </p:nvSpPr>
        <p:spPr>
          <a:xfrm>
            <a:off x="9830569" y="-549098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059AED63-F625-855F-479C-05571CCB8A80}"/>
              </a:ext>
            </a:extLst>
          </p:cNvPr>
          <p:cNvSpPr/>
          <p:nvPr/>
        </p:nvSpPr>
        <p:spPr>
          <a:xfrm>
            <a:off x="9340573" y="322316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E14A433C-0871-8AC5-E82B-B44A2B67F007}"/>
              </a:ext>
            </a:extLst>
          </p:cNvPr>
          <p:cNvSpPr/>
          <p:nvPr/>
        </p:nvSpPr>
        <p:spPr>
          <a:xfrm>
            <a:off x="7847145" y="5678592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E95F4E4B-97C0-C980-2140-BBDC341EC392}"/>
              </a:ext>
            </a:extLst>
          </p:cNvPr>
          <p:cNvSpPr/>
          <p:nvPr/>
        </p:nvSpPr>
        <p:spPr>
          <a:xfrm>
            <a:off x="8990145" y="5782175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C41E3-CDFA-F805-ACC4-C2D8AFE6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ISO – Pyrogenic </a:t>
            </a:r>
            <a:r>
              <a:rPr lang="en-US" altLang="en-US" b="1" dirty="0" err="1"/>
              <a:t>Biocarbons</a:t>
            </a:r>
            <a:r>
              <a:rPr lang="en-US" altLang="en-US" b="1" dirty="0"/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064F03-5DFE-C9A5-F43C-DD5B5FBE82DE}"/>
              </a:ext>
            </a:extLst>
          </p:cNvPr>
          <p:cNvSpPr txBox="1">
            <a:spLocks noChangeArrowheads="1"/>
          </p:cNvSpPr>
          <p:nvPr/>
        </p:nvSpPr>
        <p:spPr>
          <a:xfrm>
            <a:off x="1397511" y="2194102"/>
            <a:ext cx="102579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Core focus is </a:t>
            </a:r>
            <a:r>
              <a:rPr lang="en-US" altLang="en-US" sz="2400" dirty="0" err="1"/>
              <a:t>Biocarbons</a:t>
            </a:r>
            <a:r>
              <a:rPr lang="en-US" altLang="en-US" sz="2400" dirty="0"/>
              <a:t> for Agricultural and Industrial Applications </a:t>
            </a:r>
          </a:p>
          <a:p>
            <a:pPr lvl="1">
              <a:defRPr/>
            </a:pPr>
            <a:r>
              <a:rPr lang="en-US" altLang="en-US" sz="1800" dirty="0"/>
              <a:t>Excludes fuel energy applications</a:t>
            </a:r>
            <a:br>
              <a:rPr lang="en-US" altLang="en-US" sz="1800" dirty="0"/>
            </a:br>
            <a:endParaRPr lang="en-US" altLang="en-US" sz="1800" dirty="0"/>
          </a:p>
          <a:p>
            <a:pPr>
              <a:defRPr/>
            </a:pPr>
            <a:r>
              <a:rPr lang="en-US" altLang="en-US" sz="2400" dirty="0"/>
              <a:t>Permanence assessed with three methods: </a:t>
            </a:r>
            <a:br>
              <a:rPr lang="en-US" altLang="en-US" sz="2400" dirty="0"/>
            </a:b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AutoNum type="arabicParenR"/>
              <a:defRPr/>
            </a:pPr>
            <a:r>
              <a:rPr lang="en-US" altLang="en-US" sz="1800" dirty="0"/>
              <a:t>Inertinite Content – </a:t>
            </a:r>
            <a:r>
              <a:rPr lang="en-US" altLang="en-US" sz="1800" i="1" dirty="0"/>
              <a:t>ISO 7404-5: </a:t>
            </a:r>
            <a:r>
              <a:rPr lang="en-US" sz="1800" i="1" dirty="0"/>
              <a:t>Methods for the petrographic analysis of bituminous coal and anthracite – Part 5: Method of determining microscopically the reflectance of vitrinite</a:t>
            </a:r>
          </a:p>
          <a:p>
            <a:pPr marL="800100" lvl="1" indent="-342900">
              <a:buFont typeface="Arial" panose="020B0604020202020204" pitchFamily="34" charset="0"/>
              <a:buAutoNum type="arabicParenR"/>
              <a:defRPr/>
            </a:pPr>
            <a:endParaRPr lang="en-US" altLang="en-US" sz="1800" dirty="0"/>
          </a:p>
          <a:p>
            <a:pPr marL="800100" lvl="1" indent="-342900">
              <a:buFont typeface="Arial" panose="020B0604020202020204" pitchFamily="34" charset="0"/>
              <a:buAutoNum type="arabicParenR"/>
              <a:defRPr/>
            </a:pPr>
            <a:r>
              <a:rPr lang="en-US" altLang="en-US" sz="1800" dirty="0"/>
              <a:t>H/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org</a:t>
            </a:r>
            <a:r>
              <a:rPr lang="en-US" altLang="en-US" sz="1800" dirty="0"/>
              <a:t> Molar Ratio – </a:t>
            </a:r>
            <a:r>
              <a:rPr lang="en-US" altLang="en-US" sz="1800" i="1" dirty="0"/>
              <a:t>ISO 16948: </a:t>
            </a:r>
            <a:r>
              <a:rPr lang="en-US" sz="1800" i="1" dirty="0"/>
              <a:t>Solid biofuels — Determination of total content of carbon, hydrogen and nitrogen</a:t>
            </a:r>
            <a:br>
              <a:rPr lang="en-US" altLang="en-US" sz="1800" dirty="0"/>
            </a:br>
            <a:endParaRPr lang="en-US" altLang="en-US" sz="1800" dirty="0"/>
          </a:p>
          <a:p>
            <a:pPr marL="800100" lvl="1" indent="-342900">
              <a:buAutoNum type="arabicParenR"/>
              <a:defRPr/>
            </a:pPr>
            <a:r>
              <a:rPr lang="en-US" altLang="en-US" sz="1800" dirty="0"/>
              <a:t>Fixed Carbon – </a:t>
            </a:r>
            <a:r>
              <a:rPr lang="en-US" altLang="en-US" sz="1800" i="1" dirty="0"/>
              <a:t>ISO 21626-1:</a:t>
            </a:r>
            <a:r>
              <a:rPr lang="en-US" sz="1800" i="1" dirty="0"/>
              <a:t> Soil improvers and growing media — Biochar — Part 1: Requirements and characteristics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10D59-976B-23E0-2769-4B70970D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0"/>
    </mc:Choice>
    <mc:Fallback xmlns="">
      <p:transition spd="slow" advTm="198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BD508-B922-75ED-5907-485EDF470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19A6C82-5E6D-E6A1-42B3-A7BE693BB719}"/>
              </a:ext>
            </a:extLst>
          </p:cNvPr>
          <p:cNvSpPr/>
          <p:nvPr/>
        </p:nvSpPr>
        <p:spPr>
          <a:xfrm>
            <a:off x="-1246142" y="3169202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9E7E50B3-EA57-F048-BEA2-C497670F53EA}"/>
              </a:ext>
            </a:extLst>
          </p:cNvPr>
          <p:cNvSpPr/>
          <p:nvPr/>
        </p:nvSpPr>
        <p:spPr>
          <a:xfrm>
            <a:off x="148080" y="4182356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D4D9B16B-7818-5AEA-2F4C-B0BAE43FA78F}"/>
              </a:ext>
            </a:extLst>
          </p:cNvPr>
          <p:cNvSpPr/>
          <p:nvPr/>
        </p:nvSpPr>
        <p:spPr>
          <a:xfrm>
            <a:off x="7968973" y="4876800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E1FF2C04-E964-2F63-F07A-8FCE5A509524}"/>
              </a:ext>
            </a:extLst>
          </p:cNvPr>
          <p:cNvSpPr/>
          <p:nvPr/>
        </p:nvSpPr>
        <p:spPr>
          <a:xfrm>
            <a:off x="7478977" y="5748214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9F6C50AB-8951-069F-6B11-C4492C3B6EEB}"/>
              </a:ext>
            </a:extLst>
          </p:cNvPr>
          <p:cNvSpPr/>
          <p:nvPr/>
        </p:nvSpPr>
        <p:spPr>
          <a:xfrm>
            <a:off x="10350793" y="-533400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3D9E5633-5F6C-8E32-FA52-94E850DDC298}"/>
              </a:ext>
            </a:extLst>
          </p:cNvPr>
          <p:cNvSpPr/>
          <p:nvPr/>
        </p:nvSpPr>
        <p:spPr>
          <a:xfrm>
            <a:off x="11493793" y="-429817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B156B-93FA-D39C-3044-949B716BD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ISO – Carbon Stability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8CD61D-9E32-2761-A866-FA3F170CE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2821"/>
              </p:ext>
            </p:extLst>
          </p:nvPr>
        </p:nvGraphicFramePr>
        <p:xfrm>
          <a:off x="356699" y="2659021"/>
          <a:ext cx="1113709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748">
                  <a:extLst>
                    <a:ext uri="{9D8B030D-6E8A-4147-A177-3AD203B41FA5}">
                      <a16:colId xmlns:a16="http://schemas.microsoft.com/office/drawing/2014/main" val="3168558147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val="2152228020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352551137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2638404560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31923348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544100693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2084687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Property Term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Unit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1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2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3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4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5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4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Inertinite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of organic carbon in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 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90 – 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85 –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75 – 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75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608821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r>
                        <a:rPr lang="en-US" sz="2000" b="1" dirty="0"/>
                        <a:t>H/</a:t>
                      </a:r>
                      <a:r>
                        <a:rPr lang="en-US" sz="2000" b="1" dirty="0" err="1"/>
                        <a:t>C</a:t>
                      </a:r>
                      <a:r>
                        <a:rPr lang="en-US" sz="2000" b="1" baseline="-25000" dirty="0" err="1"/>
                        <a:t>org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Molar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0.4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0.4 –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0.5 – 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0.6 –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0.7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3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Fixed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in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 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85 –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80 – 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70 –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70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0504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8859C45-973D-AB77-E6F6-2E80A4BC4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7"/>
    </mc:Choice>
    <mc:Fallback xmlns="">
      <p:transition spd="slow" advTm="425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AC35A-D629-2DBC-261A-EEDC747CA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9CF6B42-BAEB-D8B1-A6C3-B7AE75486396}"/>
              </a:ext>
            </a:extLst>
          </p:cNvPr>
          <p:cNvSpPr/>
          <p:nvPr/>
        </p:nvSpPr>
        <p:spPr>
          <a:xfrm>
            <a:off x="10030791" y="-345561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763E09E-4AC9-4CB7-8C80-A6075985EFE5}"/>
              </a:ext>
            </a:extLst>
          </p:cNvPr>
          <p:cNvSpPr/>
          <p:nvPr/>
        </p:nvSpPr>
        <p:spPr>
          <a:xfrm>
            <a:off x="11425013" y="667593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516A2BB9-1998-2171-1498-1ACF4C403F29}"/>
              </a:ext>
            </a:extLst>
          </p:cNvPr>
          <p:cNvSpPr/>
          <p:nvPr/>
        </p:nvSpPr>
        <p:spPr>
          <a:xfrm>
            <a:off x="-931676" y="-1335192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2528A466-0E48-A853-C274-1A33EA1A523D}"/>
              </a:ext>
            </a:extLst>
          </p:cNvPr>
          <p:cNvSpPr/>
          <p:nvPr/>
        </p:nvSpPr>
        <p:spPr>
          <a:xfrm>
            <a:off x="1137035" y="-475407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B4A5A-5AAC-B754-3B6E-2EEF83047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Puro.earth</a:t>
            </a:r>
            <a:r>
              <a:rPr lang="en-US" altLang="en-US" b="1" dirty="0"/>
              <a:t> – Terrestrial Storage of Biomass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570E6-8B4C-1F71-5BAA-93521B15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15" y="2087339"/>
            <a:ext cx="8735035" cy="3847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932A7-155E-07BC-5E06-D9CC1DD52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5"/>
    </mc:Choice>
    <mc:Fallback xmlns="">
      <p:transition spd="slow" advTm="293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96966-ACDB-4BF7-3AB7-35A6BE8A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35CB4CF2-E7F3-6860-8DD4-016B3829C01A}"/>
              </a:ext>
            </a:extLst>
          </p:cNvPr>
          <p:cNvSpPr/>
          <p:nvPr/>
        </p:nvSpPr>
        <p:spPr>
          <a:xfrm>
            <a:off x="-1258148" y="-787063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99B5DE9C-BAF9-76E1-974D-2C1B6FDE537C}"/>
              </a:ext>
            </a:extLst>
          </p:cNvPr>
          <p:cNvSpPr/>
          <p:nvPr/>
        </p:nvSpPr>
        <p:spPr>
          <a:xfrm>
            <a:off x="136074" y="226091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70335CD-6B75-1A56-56D5-24D220071F80}"/>
              </a:ext>
            </a:extLst>
          </p:cNvPr>
          <p:cNvSpPr/>
          <p:nvPr/>
        </p:nvSpPr>
        <p:spPr>
          <a:xfrm>
            <a:off x="9830569" y="-549098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0FA6901F-6451-BFBE-40E3-50E5B0121D4D}"/>
              </a:ext>
            </a:extLst>
          </p:cNvPr>
          <p:cNvSpPr/>
          <p:nvPr/>
        </p:nvSpPr>
        <p:spPr>
          <a:xfrm>
            <a:off x="9340573" y="322316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55C94587-81B4-6E21-11CC-509ACF4E8889}"/>
              </a:ext>
            </a:extLst>
          </p:cNvPr>
          <p:cNvSpPr/>
          <p:nvPr/>
        </p:nvSpPr>
        <p:spPr>
          <a:xfrm>
            <a:off x="7719824" y="5105400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F0DD3DC2-A7AA-3724-3B34-0AF8138A4FA4}"/>
              </a:ext>
            </a:extLst>
          </p:cNvPr>
          <p:cNvSpPr/>
          <p:nvPr/>
        </p:nvSpPr>
        <p:spPr>
          <a:xfrm>
            <a:off x="8862824" y="5208983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3CDEB-E8F1-F209-552D-B76E9C58D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Puro.earth</a:t>
            </a:r>
            <a:r>
              <a:rPr lang="en-US" altLang="en-US" b="1" dirty="0"/>
              <a:t> – Terrestrial Storage of Biomass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F77CBC-E2ED-96AB-1D9C-E3B8D4515C42}"/>
              </a:ext>
            </a:extLst>
          </p:cNvPr>
          <p:cNvSpPr txBox="1">
            <a:spLocks noChangeArrowheads="1"/>
          </p:cNvSpPr>
          <p:nvPr/>
        </p:nvSpPr>
        <p:spPr>
          <a:xfrm>
            <a:off x="1397511" y="2194102"/>
            <a:ext cx="102579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Core focus is long term storage (&gt;100 years) of wood or woody biomass.</a:t>
            </a:r>
            <a:br>
              <a:rPr lang="en-US" altLang="en-US" sz="2400" dirty="0"/>
            </a:b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AutoNum type="arabicParenR"/>
              <a:defRPr/>
            </a:pPr>
            <a:r>
              <a:rPr lang="en-US" altLang="en-US" sz="2400" dirty="0"/>
              <a:t>Requirements: </a:t>
            </a:r>
            <a:br>
              <a:rPr lang="en-US" altLang="en-US" sz="2400" dirty="0"/>
            </a:br>
            <a:r>
              <a:rPr lang="en-US" altLang="en-US" sz="2000" dirty="0"/>
              <a:t>Eligible Feedstock – Woody or woody biomass with rigid physical structure and high lignin content </a:t>
            </a:r>
            <a:br>
              <a:rPr lang="en-US" altLang="en-US" sz="2000" dirty="0"/>
            </a:b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AutoNum type="arabicParenR"/>
              <a:defRPr/>
            </a:pPr>
            <a:r>
              <a:rPr lang="en-US" altLang="en-US" sz="2000" dirty="0"/>
              <a:t>C:N </a:t>
            </a:r>
            <a:r>
              <a:rPr lang="en-US" altLang="en-US" sz="2000" u="sng" dirty="0"/>
              <a:t>Mass</a:t>
            </a:r>
            <a:r>
              <a:rPr lang="en-US" altLang="en-US" sz="2000" dirty="0"/>
              <a:t> Ratio – Higher than 80*</a:t>
            </a:r>
          </a:p>
          <a:p>
            <a:pPr marL="914400" lvl="2" indent="0">
              <a:buNone/>
              <a:defRPr/>
            </a:pPr>
            <a:r>
              <a:rPr lang="en-US" altLang="en-US" sz="1600" dirty="0"/>
              <a:t>*Unless the storage reliably excludes liquid water, such as under permanently frozen or dry (xeric) conditions </a:t>
            </a:r>
            <a:br>
              <a:rPr lang="en-US" altLang="en-US" sz="1400" dirty="0"/>
            </a:br>
            <a:endParaRPr lang="en-US" alt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35039-EF80-FC67-F399-79EB47220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0"/>
    </mc:Choice>
    <mc:Fallback xmlns="">
      <p:transition spd="slow" advTm="198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BD508-B922-75ED-5907-485EDF470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19A6C82-5E6D-E6A1-42B3-A7BE693BB719}"/>
              </a:ext>
            </a:extLst>
          </p:cNvPr>
          <p:cNvSpPr/>
          <p:nvPr/>
        </p:nvSpPr>
        <p:spPr>
          <a:xfrm>
            <a:off x="-1246142" y="3169202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9E7E50B3-EA57-F048-BEA2-C497670F53EA}"/>
              </a:ext>
            </a:extLst>
          </p:cNvPr>
          <p:cNvSpPr/>
          <p:nvPr/>
        </p:nvSpPr>
        <p:spPr>
          <a:xfrm>
            <a:off x="148080" y="4182356"/>
            <a:ext cx="1143000" cy="1143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D4D9B16B-7818-5AEA-2F4C-B0BAE43FA78F}"/>
              </a:ext>
            </a:extLst>
          </p:cNvPr>
          <p:cNvSpPr/>
          <p:nvPr/>
        </p:nvSpPr>
        <p:spPr>
          <a:xfrm>
            <a:off x="9818798" y="5038783"/>
            <a:ext cx="2743200" cy="27432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E1FF2C04-E964-2F63-F07A-8FCE5A509524}"/>
              </a:ext>
            </a:extLst>
          </p:cNvPr>
          <p:cNvSpPr/>
          <p:nvPr/>
        </p:nvSpPr>
        <p:spPr>
          <a:xfrm>
            <a:off x="9328802" y="5910197"/>
            <a:ext cx="1143000" cy="1143000"/>
          </a:xfrm>
          <a:prstGeom prst="flowChartDecision">
            <a:avLst/>
          </a:prstGeom>
          <a:solidFill>
            <a:srgbClr val="075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9F6C50AB-8951-069F-6B11-C4492C3B6EEB}"/>
              </a:ext>
            </a:extLst>
          </p:cNvPr>
          <p:cNvSpPr/>
          <p:nvPr/>
        </p:nvSpPr>
        <p:spPr>
          <a:xfrm>
            <a:off x="10350793" y="-533400"/>
            <a:ext cx="2286000" cy="22860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3D9E5633-5F6C-8E32-FA52-94E850DDC298}"/>
              </a:ext>
            </a:extLst>
          </p:cNvPr>
          <p:cNvSpPr/>
          <p:nvPr/>
        </p:nvSpPr>
        <p:spPr>
          <a:xfrm>
            <a:off x="11493793" y="-429817"/>
            <a:ext cx="914400" cy="914400"/>
          </a:xfrm>
          <a:prstGeom prst="flowChartDecision">
            <a:avLst/>
          </a:prstGeom>
          <a:solidFill>
            <a:srgbClr val="F685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B156B-93FA-D39C-3044-949B716BD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5" y="609600"/>
            <a:ext cx="8203538" cy="1330839"/>
          </a:xfrm>
        </p:spPr>
        <p:txBody>
          <a:bodyPr>
            <a:normAutofit/>
          </a:bodyPr>
          <a:lstStyle/>
          <a:p>
            <a:r>
              <a:rPr lang="en-US" altLang="en-US" b="1" dirty="0"/>
              <a:t>Hydrochar Limitations with Current Frameworks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8CD61D-9E32-2761-A866-FA3F170CE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31603"/>
              </p:ext>
            </p:extLst>
          </p:nvPr>
        </p:nvGraphicFramePr>
        <p:xfrm>
          <a:off x="1137035" y="2117382"/>
          <a:ext cx="947000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08">
                  <a:extLst>
                    <a:ext uri="{9D8B030D-6E8A-4147-A177-3AD203B41FA5}">
                      <a16:colId xmlns:a16="http://schemas.microsoft.com/office/drawing/2014/main" val="3168558147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val="2152228020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2084687992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4062491473"/>
                    </a:ext>
                  </a:extLst>
                </a:gridCol>
                <a:gridCol w="2226970">
                  <a:extLst>
                    <a:ext uri="{9D8B030D-6E8A-4147-A177-3AD203B41FA5}">
                      <a16:colId xmlns:a16="http://schemas.microsoft.com/office/drawing/2014/main" val="211783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Property Term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Unit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5 /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Or Standard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Hydrochar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Upper Range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Hydrochar </a:t>
                      </a:r>
                    </a:p>
                    <a:p>
                      <a:r>
                        <a:rPr lang="en-US" sz="2000" dirty="0"/>
                        <a:t>Typical Range</a:t>
                      </a:r>
                    </a:p>
                  </a:txBody>
                  <a:tcPr>
                    <a:solidFill>
                      <a:srgbClr val="457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4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Inertinite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of organic carbon in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75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Unknown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60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Fixed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in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70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45 –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15 – 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15677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r>
                        <a:rPr lang="en-US" sz="2000" b="1" dirty="0"/>
                        <a:t>H/</a:t>
                      </a:r>
                      <a:r>
                        <a:rPr lang="en-US" sz="2000" b="1" dirty="0" err="1"/>
                        <a:t>C</a:t>
                      </a:r>
                      <a:r>
                        <a:rPr lang="en-US" sz="2000" b="1" baseline="-25000" dirty="0" err="1"/>
                        <a:t>org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Molar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ym typeface="Symbol" panose="05050102010706020507" pitchFamily="18" charset="2"/>
                        </a:rPr>
                        <a:t>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0.85 – 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1.2 – 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33281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O/</a:t>
                      </a:r>
                      <a:r>
                        <a:rPr lang="en-US" sz="2000" b="1" dirty="0" err="1"/>
                        <a:t>C</a:t>
                      </a:r>
                      <a:r>
                        <a:rPr lang="en-US" sz="2000" b="1" baseline="-25000" dirty="0" err="1"/>
                        <a:t>org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Molar ratio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0.15 –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0.2 – 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5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Mass ratio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70 –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15 –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0504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389B9D-B9FC-957B-0135-A7C90026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5946963"/>
            <a:ext cx="2399871" cy="9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7"/>
    </mc:Choice>
    <mc:Fallback xmlns="">
      <p:transition spd="slow" advTm="4250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119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Source Sans Pro</vt:lpstr>
      <vt:lpstr>Symbol</vt:lpstr>
      <vt:lpstr>Office Theme</vt:lpstr>
      <vt:lpstr>PowerPoint Presentation</vt:lpstr>
      <vt:lpstr>Agenda</vt:lpstr>
      <vt:lpstr>Standards and Methodologies </vt:lpstr>
      <vt:lpstr>ASABE – Method of Measurement and Testing of Biochar</vt:lpstr>
      <vt:lpstr>ISO – Pyrogenic Biocarbons </vt:lpstr>
      <vt:lpstr>ISO – Carbon Stability </vt:lpstr>
      <vt:lpstr>Puro.earth – Terrestrial Storage of Biomass </vt:lpstr>
      <vt:lpstr>Puro.earth – Terrestrial Storage of Biomass </vt:lpstr>
      <vt:lpstr>Hydrochar Limitations with Current Frameworks 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Taylor</dc:creator>
  <cp:lastModifiedBy>Gianluigi Farru</cp:lastModifiedBy>
  <cp:revision>5</cp:revision>
  <dcterms:created xsi:type="dcterms:W3CDTF">2025-07-11T15:50:17Z</dcterms:created>
  <dcterms:modified xsi:type="dcterms:W3CDTF">2026-02-28T07:29:08Z</dcterms:modified>
</cp:coreProperties>
</file>