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9" r:id="rId3"/>
    <p:sldId id="300" r:id="rId4"/>
    <p:sldId id="301" r:id="rId5"/>
    <p:sldId id="305" r:id="rId6"/>
    <p:sldId id="306" r:id="rId7"/>
    <p:sldId id="307" r:id="rId8"/>
    <p:sldId id="308" r:id="rId9"/>
    <p:sldId id="309" r:id="rId10"/>
    <p:sldId id="310" r:id="rId11"/>
    <p:sldId id="304" r:id="rId12"/>
    <p:sldId id="302" r:id="rId13"/>
    <p:sldId id="297" r:id="rId14"/>
    <p:sldId id="298" r:id="rId15"/>
    <p:sldId id="292" r:id="rId16"/>
    <p:sldId id="291" r:id="rId17"/>
    <p:sldId id="293" r:id="rId18"/>
    <p:sldId id="294" r:id="rId19"/>
    <p:sldId id="295" r:id="rId20"/>
    <p:sldId id="296" r:id="rId21"/>
    <p:sldId id="267" r:id="rId22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it-IT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4509291-518D-440E-AB01-8AB8C1FCD3AE}" type="datetime1">
              <a:rPr lang="it-IT"/>
              <a:pPr/>
              <a:t>29/10/2015</a:t>
            </a:fld>
            <a:endParaRPr lang="it-IT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it-IT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B6DB3FE-D8FF-4E65-968A-B50C76A6BC09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>
              <a:ea typeface="ＭＳ Ｐゴシック" charset="0"/>
              <a:cs typeface="Arial" charset="0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>
              <a:ea typeface="ＭＳ Ｐゴシック" charset="0"/>
              <a:cs typeface="Arial" charset="0"/>
            </a:endParaRPr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>
              <a:ea typeface="ＭＳ Ｐゴシック" charset="0"/>
              <a:cs typeface="Arial" charset="0"/>
            </a:endParaRP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>
              <a:ea typeface="ＭＳ Ｐゴシック" charset="0"/>
              <a:cs typeface="Arial" charset="0"/>
            </a:endParaRP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>
              <a:ea typeface="ＭＳ Ｐゴシック" charset="0"/>
              <a:cs typeface="Arial" charset="0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>
              <a:ea typeface="ＭＳ Ｐゴシック" charset="0"/>
              <a:cs typeface="Arial" charset="0"/>
            </a:endParaRP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>
              <a:ea typeface="ＭＳ Ｐゴシック" charset="0"/>
              <a:cs typeface="Arial" charset="0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0688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0687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8" name="Rectangle 10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0888" cy="3417888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59" name="Rectangle 11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 smtClean="0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/>
          </p:nvPr>
        </p:nvSpPr>
        <p:spPr bwMode="auto">
          <a:xfrm>
            <a:off x="0" y="8685213"/>
            <a:ext cx="2960688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Arial" charset="0"/>
              </a:defRPr>
            </a:lvl1pPr>
          </a:lstStyle>
          <a:p>
            <a:fld id="{BE541DC9-A31D-4D1C-9FCF-B921DC142EFC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40562D87-03BD-4900-B361-4BAE9202D9D5}" type="slidenum">
              <a:rPr lang="it-IT"/>
              <a:pPr/>
              <a:t>1</a:t>
            </a:fld>
            <a:endParaRPr lang="it-IT"/>
          </a:p>
        </p:txBody>
      </p:sp>
      <p:sp>
        <p:nvSpPr>
          <p:cNvPr id="1945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1945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Grp="1" noChangeArrowheads="1"/>
          </p:cNvSpPr>
          <p:nvPr/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422520C-DD6D-4136-898F-2B0C9C793789}" type="slidenum">
              <a:rPr lang="it-IT" sz="1200">
                <a:solidFill>
                  <a:srgbClr val="000000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it-IT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Grp="1" noChangeArrowheads="1"/>
          </p:cNvSpPr>
          <p:nvPr/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798C395-133B-4907-A316-B4CAB5D6E166}" type="slidenum">
              <a:rPr lang="it-IT" sz="1200">
                <a:solidFill>
                  <a:srgbClr val="000000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11</a:t>
            </a:fld>
            <a:endParaRPr lang="it-IT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CFB2F462-EF23-4E18-8B8C-7B8EC59AE9B0}" type="slidenum">
              <a:rPr lang="it-IT"/>
              <a:pPr/>
              <a:t>12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A9BB24D4-26A8-4538-826B-BE0FC2DAA9AB}" type="slidenum">
              <a:rPr lang="it-IT"/>
              <a:pPr/>
              <a:t>13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1E5AD7F2-9DE5-4DB4-9E2E-D54AA38C4A61}" type="slidenum">
              <a:rPr lang="it-IT"/>
              <a:pPr/>
              <a:t>14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6B77E370-8F68-42DB-9C4C-84BC257F626B}" type="slidenum">
              <a:rPr lang="it-IT"/>
              <a:pPr/>
              <a:t>15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EB8D16D7-0CEE-4AAE-A145-789D85F0672A}" type="slidenum">
              <a:rPr lang="it-IT"/>
              <a:pPr/>
              <a:t>16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F627C3B1-2179-497B-8A43-55DAC76F0600}" type="slidenum">
              <a:rPr lang="it-IT"/>
              <a:pPr/>
              <a:t>17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E0474C6E-6434-4182-B5CF-CBCBA374E4D4}" type="slidenum">
              <a:rPr lang="it-IT"/>
              <a:pPr/>
              <a:t>18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9A4CE85D-9115-47A5-BCDE-A24A250A7503}" type="slidenum">
              <a:rPr lang="it-IT"/>
              <a:pPr/>
              <a:t>19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973131CD-E037-4F34-BC96-0AC2C1960E13}" type="slidenum">
              <a:rPr lang="it-IT"/>
              <a:pPr/>
              <a:t>2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221EF889-2CF4-4FF0-851D-DCAF64A84B21}" type="slidenum">
              <a:rPr lang="it-IT"/>
              <a:pPr/>
              <a:t>20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9D12D46D-BF0E-4389-905E-F8404495729B}" type="slidenum">
              <a:rPr lang="it-IT"/>
              <a:pPr/>
              <a:t>21</a:t>
            </a:fld>
            <a:endParaRPr lang="it-IT"/>
          </a:p>
        </p:txBody>
      </p:sp>
      <p:sp>
        <p:nvSpPr>
          <p:cNvPr id="55298" name="Text Box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5299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89671670-575E-41CB-B03F-1710CA4220E3}" type="slidenum">
              <a:rPr lang="it-IT"/>
              <a:pPr/>
              <a:t>3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Grp="1" noChangeArrowheads="1"/>
          </p:cNvSpPr>
          <p:nvPr>
            <p:ph type="sldNum" sz="quarter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fld id="{FF6B1B87-C05F-4F10-8257-748BFE80D0C0}" type="slidenum">
              <a:rPr lang="it-IT"/>
              <a:pPr/>
              <a:t>4</a:t>
            </a:fld>
            <a:endParaRPr lang="it-IT"/>
          </a:p>
        </p:txBody>
      </p:sp>
      <p:sp>
        <p:nvSpPr>
          <p:cNvPr id="2048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Grp="1" noChangeArrowheads="1"/>
          </p:cNvSpPr>
          <p:nvPr/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CC817BE4-77C9-4A30-BA77-D785C32B7BD7}" type="slidenum">
              <a:rPr lang="it-IT" sz="1200">
                <a:solidFill>
                  <a:srgbClr val="000000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it-IT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Grp="1" noChangeArrowheads="1"/>
          </p:cNvSpPr>
          <p:nvPr/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5A611A30-46C7-4EA5-AE89-B39ABF1029A3}" type="slidenum">
              <a:rPr lang="it-IT" sz="1200">
                <a:solidFill>
                  <a:srgbClr val="000000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it-IT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Grp="1" noChangeArrowheads="1"/>
          </p:cNvSpPr>
          <p:nvPr/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862877C3-CE05-48B2-8515-9986CF99A88D}" type="slidenum">
              <a:rPr lang="it-IT" sz="1200">
                <a:solidFill>
                  <a:srgbClr val="000000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it-IT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Grp="1" noChangeArrowheads="1"/>
          </p:cNvSpPr>
          <p:nvPr/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E12FDE0-AEA3-45B3-8D2F-DA3265112E34}" type="slidenum">
              <a:rPr lang="it-IT" sz="1200">
                <a:solidFill>
                  <a:srgbClr val="000000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it-IT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 txBox="1">
            <a:spLocks noGrp="1" noChangeArrowheads="1"/>
          </p:cNvSpPr>
          <p:nvPr/>
        </p:nvSpPr>
        <p:spPr bwMode="auto">
          <a:xfrm>
            <a:off x="3884613" y="8685213"/>
            <a:ext cx="2960687" cy="44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E31C4BC-0949-4EDA-86A3-29F042454810}" type="slidenum">
              <a:rPr lang="it-IT" sz="1200">
                <a:solidFill>
                  <a:srgbClr val="000000"/>
                </a:solidFill>
                <a:cs typeface="Arial" charset="0"/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it-IT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8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2048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E3B2F9-9646-4B28-AA90-263CCB3EFE7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EED4BF-93D5-4CD3-9738-8CF81CE5139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1463" y="128588"/>
            <a:ext cx="2054225" cy="5986462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1863" cy="5986462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885141-26DB-49A2-8C93-50CB9C49353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FAC273-8FB8-45F4-A739-71D24A7307A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A1FE7A-CB32-4EB0-8D2E-F05D835DB99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250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1850" y="1600200"/>
            <a:ext cx="4033838" cy="4514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519392-9DEF-425A-9C87-74EE974A7D1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8D6F1A-9BCF-4E8F-BB92-8F268632888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D86957-7E23-47F8-83DC-40039918E88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D17798-E250-4098-A840-6CFD43E4897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8BE7C6-83C3-47B5-84ED-427C56F467D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CC98A1-A8A2-45DD-8AA6-D2645BE3A27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1848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Fate clic per modificare il formato del testo del titolo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8488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Fate clic per modificare il formato del testo della struttura</a:t>
            </a:r>
          </a:p>
          <a:p>
            <a:pPr lvl="1"/>
            <a:r>
              <a:rPr lang="en-GB"/>
              <a:t>Secondo livello struttura</a:t>
            </a:r>
          </a:p>
          <a:p>
            <a:pPr lvl="2"/>
            <a:r>
              <a:rPr lang="en-GB"/>
              <a:t>Terzo livello struttura</a:t>
            </a:r>
          </a:p>
          <a:p>
            <a:pPr lvl="3"/>
            <a:r>
              <a:rPr lang="en-GB"/>
              <a:t>Quarto livello struttura</a:t>
            </a:r>
          </a:p>
          <a:p>
            <a:pPr lvl="4"/>
            <a:r>
              <a:rPr lang="en-GB"/>
              <a:t>Quinto livello struttura</a:t>
            </a:r>
          </a:p>
          <a:p>
            <a:pPr lvl="4"/>
            <a:r>
              <a:rPr lang="en-GB"/>
              <a:t>Sesto livello struttura</a:t>
            </a:r>
          </a:p>
          <a:p>
            <a:pPr lvl="4"/>
            <a:r>
              <a:rPr lang="en-GB"/>
              <a:t>Settimo livello struttura</a:t>
            </a:r>
          </a:p>
          <a:p>
            <a:pPr lvl="4"/>
            <a:r>
              <a:rPr lang="en-GB"/>
              <a:t>Ottavo livello struttura</a:t>
            </a:r>
          </a:p>
          <a:p>
            <a:pPr lvl="4"/>
            <a:r>
              <a:rPr lang="en-GB"/>
              <a:t>Nono livello struttura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12248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5225"/>
            <a:ext cx="288448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12248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9607EAAD-EA77-4E49-908D-69C2DB9C0C8F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0"/>
          <a:cs typeface="Arial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0"/>
          <a:cs typeface="Arial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0"/>
          <a:cs typeface="Arial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0"/>
          <a:cs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Arial" charset="0"/>
          <a:cs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" charset="0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" charset="0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" charset="0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Arial" charset="0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000" b="1" i="1" smtClean="0">
                <a:solidFill>
                  <a:srgbClr val="660066"/>
                </a:solidFill>
                <a:latin typeface="Book Antiqua" pitchFamily="18" charset="0"/>
              </a:rPr>
              <a:t/>
            </a:r>
            <a:br>
              <a:rPr lang="it-IT" sz="2000" b="1" i="1" smtClean="0">
                <a:solidFill>
                  <a:srgbClr val="660066"/>
                </a:solidFill>
                <a:latin typeface="Book Antiqua" pitchFamily="18" charset="0"/>
              </a:rPr>
            </a:br>
            <a:r>
              <a:rPr lang="it-IT" sz="2000" b="1" i="1" smtClean="0">
                <a:solidFill>
                  <a:srgbClr val="660066"/>
                </a:solidFill>
                <a:latin typeface="Book Antiqua" pitchFamily="18" charset="0"/>
              </a:rPr>
              <a:t> </a:t>
            </a:r>
            <a:br>
              <a:rPr lang="it-IT" sz="2000" b="1" i="1" smtClean="0">
                <a:solidFill>
                  <a:srgbClr val="660066"/>
                </a:solidFill>
                <a:latin typeface="Book Antiqua" pitchFamily="18" charset="0"/>
              </a:rPr>
            </a:br>
            <a:endParaRPr lang="it-IT" sz="2000" b="1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11188" y="476250"/>
            <a:ext cx="8064500" cy="6192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altLang="it-IT" sz="2800" b="1">
                <a:solidFill>
                  <a:srgbClr val="660066"/>
                </a:solidFill>
                <a:latin typeface="Book Antiqua" pitchFamily="18" charset="0"/>
              </a:rPr>
              <a:t>“</a:t>
            </a:r>
            <a:r>
              <a:rPr lang="it-IT" altLang="ja-JP" sz="2800" b="1">
                <a:solidFill>
                  <a:srgbClr val="660066"/>
                </a:solidFill>
                <a:latin typeface="Book Antiqua" pitchFamily="18" charset="0"/>
              </a:rPr>
              <a:t>Dall</a:t>
            </a:r>
            <a:r>
              <a:rPr lang="it-IT" altLang="it-IT" sz="2800" b="1">
                <a:solidFill>
                  <a:srgbClr val="660066"/>
                </a:solidFill>
                <a:latin typeface="Book Antiqua" pitchFamily="18" charset="0"/>
              </a:rPr>
              <a:t>’</a:t>
            </a:r>
            <a:r>
              <a:rPr lang="it-IT" altLang="ja-JP" sz="2800" b="1">
                <a:solidFill>
                  <a:srgbClr val="660066"/>
                </a:solidFill>
                <a:latin typeface="Book Antiqua" pitchFamily="18" charset="0"/>
              </a:rPr>
              <a:t>egemonia alla subalternità</a:t>
            </a:r>
            <a:r>
              <a:rPr lang="it-IT" altLang="it-IT" sz="2800" b="1">
                <a:solidFill>
                  <a:srgbClr val="660066"/>
                </a:solidFill>
                <a:latin typeface="Book Antiqua" pitchFamily="18" charset="0"/>
              </a:rPr>
              <a:t>”</a:t>
            </a:r>
            <a:endParaRPr lang="it-IT" altLang="ja-JP" sz="2800" b="1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800" b="1">
                <a:solidFill>
                  <a:srgbClr val="660066"/>
                </a:solidFill>
                <a:latin typeface="Book Antiqua" pitchFamily="18" charset="0"/>
              </a:rPr>
              <a:t>Irlanda: indipendenza, comunità, identità.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800" b="1">
                <a:solidFill>
                  <a:srgbClr val="660066"/>
                </a:solidFill>
                <a:latin typeface="Book Antiqua" pitchFamily="18" charset="0"/>
              </a:rPr>
              <a:t>Una lettura gramsciana.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2400" b="1" i="1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2400" b="1" i="1">
                <a:solidFill>
                  <a:srgbClr val="660066"/>
                </a:solidFill>
                <a:latin typeface="Book Antiqua" pitchFamily="18" charset="0"/>
              </a:rPr>
              <a:t>Mauro Pala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b="1" i="1">
                <a:solidFill>
                  <a:srgbClr val="660066"/>
                </a:solidFill>
                <a:latin typeface="Book Antiqua" pitchFamily="18" charset="0"/>
              </a:rPr>
              <a:t>Università di Cagliari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b="1" i="1">
                <a:solidFill>
                  <a:srgbClr val="660066"/>
                </a:solidFill>
                <a:latin typeface="Book Antiqua" pitchFamily="18" charset="0"/>
              </a:rPr>
              <a:t>Dipartimento di Filologia, Letteratura e Linguistica</a:t>
            </a: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b="1" i="1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b="1" i="1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b="1" i="1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b="1" i="1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b="1">
                <a:solidFill>
                  <a:srgbClr val="660066"/>
                </a:solidFill>
                <a:latin typeface="Book Antiqua" pitchFamily="18" charset="0"/>
              </a:rPr>
              <a:t>GRAMSCILAB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 b="1">
                <a:solidFill>
                  <a:srgbClr val="660066"/>
                </a:solidFill>
                <a:latin typeface="Book Antiqua" pitchFamily="18" charset="0"/>
              </a:rPr>
              <a:t>LABORATORIO DI STUDI INTERNAZIONALI GRAMSCIANI</a:t>
            </a:r>
            <a:endParaRPr lang="it-IT" sz="1600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it-IT" sz="1600">
              <a:solidFill>
                <a:srgbClr val="660066"/>
              </a:solidFill>
              <a:latin typeface="Book Antiqua" pitchFamily="18" charset="0"/>
            </a:endParaRPr>
          </a:p>
          <a:p>
            <a:pPr algn="ctr">
              <a:lnSpc>
                <a:spcPct val="90000"/>
              </a:lnSpc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it-IT" sz="1600">
                <a:solidFill>
                  <a:srgbClr val="660066"/>
                </a:solidFill>
                <a:latin typeface="Book Antiqua" pitchFamily="18" charset="0"/>
              </a:rPr>
              <a:t>Cagliari, 23 Aprile 2015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1916 Easter Rising James Connolly e Pedrag Pierce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Dichiarazione di indipendenza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6 dicembre 1921 indipendenza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1921 -1923 guerra civile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1948 Irlanda fuori dal Commonwealth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1973 adesione alla Comunità Economica Europea (poi UE)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Anni Novanta the Celtic Tiger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1998 firma accordi Good Friday fine ostilità in Ulster 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Fra maggioranza protestante filobritannica e 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Minoranza cattolica.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endParaRPr lang="it-IT" smtClean="0">
              <a:solidFill>
                <a:srgbClr val="660066"/>
              </a:solidFill>
              <a:latin typeface="Book Antiqua" pitchFamily="18" charset="0"/>
            </a:endParaRP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endParaRPr lang="it-IT" smtClean="0">
              <a:solidFill>
                <a:srgbClr val="660066"/>
              </a:solidFill>
              <a:latin typeface="Book Antiqua" pitchFamily="18" charset="0"/>
            </a:endParaRPr>
          </a:p>
          <a:p>
            <a:pPr marL="0" indent="0" algn="just"/>
            <a:r>
              <a:rPr lang="en-GB" altLang="ja-JP" smtClean="0">
                <a:solidFill>
                  <a:srgbClr val="660066"/>
                </a:solidFill>
                <a:latin typeface="Book Antiqua" pitchFamily="18" charset="0"/>
              </a:rPr>
              <a:t>”Ireland’s  history is a museum of unique wrongs, a very menagerie of the monstrosities of tyranny and fraud; rife with insults and oppressions, calamities and plagues: in their nature, duration and intensity, unparalleled by the experience of any other people” </a:t>
            </a:r>
            <a:r>
              <a:rPr lang="en-GB" altLang="ja-JP" i="1" smtClean="0">
                <a:solidFill>
                  <a:srgbClr val="660066"/>
                </a:solidFill>
                <a:latin typeface="Book Antiqua" pitchFamily="18" charset="0"/>
              </a:rPr>
              <a:t>The Nation</a:t>
            </a:r>
            <a:r>
              <a:rPr lang="en-GB" altLang="ja-JP" smtClean="0">
                <a:solidFill>
                  <a:srgbClr val="660066"/>
                </a:solidFill>
                <a:latin typeface="Book Antiqua" pitchFamily="18" charset="0"/>
              </a:rPr>
              <a:t>, 14 March, 1846. </a:t>
            </a:r>
            <a:endParaRPr lang="it-IT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“</a:t>
            </a:r>
            <a:r>
              <a:rPr lang="en-GB" altLang="ja-JP" sz="2400" smtClean="0">
                <a:solidFill>
                  <a:srgbClr val="660066"/>
                </a:solidFill>
                <a:latin typeface="Book Antiqua" pitchFamily="18" charset="0"/>
              </a:rPr>
              <a:t>You cannot keep the idea of nation alive where there are no national institutions to reverence, no national success to admire, without a model of it in the mind of the people […] for the general purpose of life you must have a complex mass of images, making a model like an architect</a:t>
            </a:r>
            <a:r>
              <a:rPr lang="en-GB" altLang="it-IT" sz="2400" smtClean="0">
                <a:solidFill>
                  <a:srgbClr val="660066"/>
                </a:solidFill>
                <a:latin typeface="Book Antiqua" pitchFamily="18" charset="0"/>
              </a:rPr>
              <a:t>’</a:t>
            </a:r>
            <a:r>
              <a:rPr lang="en-GB" altLang="ja-JP" sz="2400" smtClean="0">
                <a:solidFill>
                  <a:srgbClr val="660066"/>
                </a:solidFill>
                <a:latin typeface="Book Antiqua" pitchFamily="18" charset="0"/>
              </a:rPr>
              <a:t>s model. The Young Ireland poets created this with certain images…</a:t>
            </a: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”</a:t>
            </a:r>
            <a:endParaRPr lang="it-IT" altLang="ja-JP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endParaRPr lang="en-GB" sz="2400" i="1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r>
              <a:rPr lang="en-GB" sz="2400" i="1" smtClean="0">
                <a:solidFill>
                  <a:srgbClr val="660066"/>
                </a:solidFill>
                <a:latin typeface="Book Antiqua" pitchFamily="18" charset="0"/>
              </a:rPr>
              <a:t>W.B. Yeats, Memoirs, (ed. Denis Donoghue), London, 1972, p.251</a:t>
            </a:r>
            <a:r>
              <a:rPr lang="it-IT" sz="2400" i="1" smtClean="0">
                <a:solidFill>
                  <a:srgbClr val="660066"/>
                </a:solidFill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26626" name="Immagine 2" descr="Ireland 1878 hugh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15888"/>
            <a:ext cx="52149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Immagine 4" descr="Ireland 1878 hugh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3450" y="268288"/>
            <a:ext cx="5214938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28674" name="Immagine 1" descr="cartina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88913"/>
            <a:ext cx="6011863" cy="65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30722" name="Immagine 1" descr="Yeats 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333375"/>
            <a:ext cx="4364037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32770" name="Immagine 1" descr="BramStoke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188913"/>
            <a:ext cx="4365625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34818" name="Immagine 2" descr="Sing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549275"/>
            <a:ext cx="4679950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36866" name="Immagine 1" descr="SeanOCase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836613"/>
            <a:ext cx="7713663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38914" name="Immagine 2" descr="Joyce 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196975"/>
            <a:ext cx="744061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“Invece di studiare le origini di un avvenimento collettivo, e le ragioni del suo diffondersi, del suo essere collettivo, si isolava il protagonista e ci si limitava a farne la biografia patologica, troppo spesso prendendo le mosse da motivi non accertati e interpretabili in modo diverso: per una èlite sociale gli elementi dei gruppi subalterni hanno sempre alcunché di barbarico e di patologico”</a:t>
            </a:r>
            <a:r>
              <a:rPr lang="en-GB" altLang="ja-JP" sz="2400" smtClean="0">
                <a:solidFill>
                  <a:srgbClr val="660066"/>
                </a:solidFill>
                <a:latin typeface="Book Antiqua" pitchFamily="18" charset="0"/>
              </a:rPr>
              <a:t>. A.Gramsci, </a:t>
            </a:r>
            <a:r>
              <a:rPr lang="en-GB" altLang="ja-JP" sz="2400" i="1" smtClean="0">
                <a:solidFill>
                  <a:srgbClr val="660066"/>
                </a:solidFill>
                <a:latin typeface="Book Antiqua" pitchFamily="18" charset="0"/>
              </a:rPr>
              <a:t>Quaderni del Carcere</a:t>
            </a:r>
            <a:r>
              <a:rPr lang="en-GB" altLang="ja-JP" sz="2400" smtClean="0">
                <a:solidFill>
                  <a:srgbClr val="660066"/>
                </a:solidFill>
                <a:latin typeface="Book Antiqua" pitchFamily="18" charset="0"/>
              </a:rPr>
              <a:t>, 1975, p.2279 (in seguito QC)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endParaRPr lang="it-IT" sz="2400" dirty="0" smtClean="0">
              <a:solidFill>
                <a:srgbClr val="660066"/>
              </a:solidFill>
              <a:latin typeface="Book Antiqua" charset="0"/>
            </a:endParaRPr>
          </a:p>
          <a:p>
            <a:pPr algn="just" eaLnBrk="1" hangingPunct="1">
              <a:lnSpc>
                <a:spcPct val="140000"/>
              </a:lnSpc>
              <a:buFont typeface="Times New Roman" charset="0"/>
              <a:buNone/>
              <a:defRPr/>
            </a:pPr>
            <a:r>
              <a:rPr lang="it-IT" sz="2400" dirty="0">
                <a:solidFill>
                  <a:srgbClr val="660066"/>
                </a:solidFill>
                <a:latin typeface="Book Antiqua" charset="0"/>
              </a:rPr>
              <a:t>	</a:t>
            </a:r>
          </a:p>
        </p:txBody>
      </p:sp>
      <p:pic>
        <p:nvPicPr>
          <p:cNvPr id="40962" name="Immagine 1" descr="Joyce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476250"/>
            <a:ext cx="4595812" cy="615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/>
          </p:nvPr>
        </p:nvSpPr>
        <p:spPr>
          <a:xfrm>
            <a:off x="323850" y="476250"/>
            <a:ext cx="8567738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marL="331788" indent="-331788" algn="l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en-US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331788" indent="-331788" algn="l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en-US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331788" indent="-331788" algn="l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en-US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331788" indent="-331788" algn="l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en-US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331788" indent="-331788" algn="l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en-US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331788" indent="-331788" algn="just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r>
              <a:rPr lang="en-US" sz="2400" smtClean="0">
                <a:solidFill>
                  <a:srgbClr val="660066"/>
                </a:solidFill>
                <a:latin typeface="Book Antiqua" pitchFamily="18" charset="0"/>
              </a:rPr>
              <a:t>						</a:t>
            </a:r>
            <a:r>
              <a:rPr lang="en-US" sz="2400" i="1" smtClean="0">
                <a:solidFill>
                  <a:srgbClr val="660066"/>
                </a:solidFill>
                <a:latin typeface="Book Antiqua" pitchFamily="18" charset="0"/>
              </a:rPr>
              <a:t>       Grazie per l</a:t>
            </a:r>
            <a:r>
              <a:rPr lang="en-US" altLang="it-IT" sz="2400" i="1" smtClean="0">
                <a:solidFill>
                  <a:srgbClr val="660066"/>
                </a:solidFill>
                <a:latin typeface="Book Antiqua" pitchFamily="18" charset="0"/>
              </a:rPr>
              <a:t>’</a:t>
            </a:r>
            <a:r>
              <a:rPr lang="en-US" sz="2400" i="1" smtClean="0">
                <a:solidFill>
                  <a:srgbClr val="660066"/>
                </a:solidFill>
                <a:latin typeface="Book Antiqua" pitchFamily="18" charset="0"/>
              </a:rPr>
              <a:t>attenzione</a:t>
            </a:r>
          </a:p>
          <a:p>
            <a:pPr marL="331788" indent="-331788" algn="l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en-US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331788" indent="-331788" algn="l" eaLnBrk="1" hangingPunct="1">
              <a:spcBef>
                <a:spcPts val="600"/>
              </a:spcBef>
              <a:buClrTx/>
              <a:buSzTx/>
              <a:buFontTx/>
              <a:buNone/>
              <a:tabLst>
                <a:tab pos="331788" algn="l"/>
                <a:tab pos="436563" algn="l"/>
                <a:tab pos="885825" algn="l"/>
                <a:tab pos="1335088" algn="l"/>
                <a:tab pos="1784350" algn="l"/>
                <a:tab pos="2233613" algn="l"/>
                <a:tab pos="2682875" algn="l"/>
                <a:tab pos="3132138" algn="l"/>
                <a:tab pos="3581400" algn="l"/>
                <a:tab pos="4030663" algn="l"/>
                <a:tab pos="4479925" algn="l"/>
                <a:tab pos="4929188" algn="l"/>
                <a:tab pos="5378450" algn="l"/>
                <a:tab pos="5827713" algn="l"/>
                <a:tab pos="6276975" algn="l"/>
                <a:tab pos="6726238" algn="l"/>
                <a:tab pos="7175500" algn="l"/>
                <a:tab pos="7624763" algn="l"/>
                <a:tab pos="8074025" algn="l"/>
                <a:tab pos="8523288" algn="l"/>
                <a:tab pos="8972550" algn="l"/>
              </a:tabLst>
            </a:pPr>
            <a:endParaRPr lang="it-IT" sz="24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“La storia dei gruppi sociali subalterni è necessariamente disgregata ed episodica. </a:t>
            </a:r>
            <a:r>
              <a:rPr lang="en-US" altLang="it-IT" sz="2400" smtClean="0">
                <a:solidFill>
                  <a:srgbClr val="660066"/>
                </a:solidFill>
                <a:latin typeface="Book Antiqua" pitchFamily="18" charset="0"/>
              </a:rPr>
              <a:t>È indubbio</a:t>
            </a: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 che nell’attività storica di questi gruppi c’è la tendenza all’unificazione sia pure su piani provvisori </a:t>
            </a:r>
            <a:r>
              <a:rPr lang="en-GB" altLang="ja-JP" sz="2400" smtClean="0">
                <a:solidFill>
                  <a:srgbClr val="660066"/>
                </a:solidFill>
                <a:latin typeface="Book Antiqua" pitchFamily="18" charset="0"/>
              </a:rPr>
              <a:t>…, ma questa tendenza è continuamente spezzata dall’iniziativa dei gruppi dominanti, e pertanto può essere dimostrata solo a ciclo storico compiuto, se esso si conclude con un successo. I gruppi subalterni subiscono sempre l’iniziativa dei gruppi dominanti, anche quando si ribellano e insorgono” (QC, 2283). 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 anchor="t"/>
          <a:lstStyle/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140000"/>
              </a:lnSpc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“L’unità storica delle classi dirigenti avviene nello Stato e la storia di esse è essenzialmente la storia degli Stati e dei gruppi di Stati. Ma non bisogna credere che tale unità sia puramente giuridica e politica, sebbene anche questa forma di unità abbia la sua importanza e non solamente formale: l’unità storica fondamentale, per la sua concretezza, è il risultato dei rapporti organici tra Stato o società politica e ‘società civile’” (QC, 2288)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“Le classi subalterne, per definizione, non sono unificate e (…) la loro storia, pertanto, è intrecciata a quella della società civile, è una funzione disgregata e discontinua della storia della società civile (…) Bisogna pertanto studiare: 1) il formarsi obiettivo dei gruppi subalterni (…) 2) il loro aderire attivamente o passivamente alle formazioni politiche dominanti (…) 3) la nascita di partiti nuovi dei gruppi dominanti per mantenere il consenso e il controllo dei gruppi subalterni (…)’” (QC, 2288)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endParaRPr lang="it-IT" sz="2400" smtClean="0">
              <a:solidFill>
                <a:srgbClr val="660066"/>
              </a:solidFill>
              <a:latin typeface="Book Antiqua" pitchFamily="18" charset="0"/>
            </a:endParaRP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“Ogni traccia di iniziativa autonoma da parte dei gruppi subalterni dovrebbe perciò essere di valore inestimabile per lo storico integrale; da ciò risulta che una tale storia non può essere narrata per monografie e che ogni monografia domanda un cumulo molto grande di materiali spesso difficili da raccogliere” (QC, 2284) “La borghesia italiana non seppe unificare intorno a sé il popolo e questa fu la causa delle sue sconfitte e delle interruzioni del suo sviluppo(…)’” (QC, 2289)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1534 Enrico VIII Capo della Chiesa d’Inghilterra. Conquista violenta dei feudi in mano ai nobili anglo-normanni rimasti fedeli alla chiesa cattolica.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1558-1602. Elisabetta I continua la politica del padre. Soppressione degli ordini monastici cattolici e confisca dei beni. 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1603-1649 Plantation, ovvero colonizzazione dei territori abbandonati dai nobili ribelli, in particolare nell’Ulster. 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1650 campagna d’Irlanda di Oliver Cromwell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1690 appoggio irlandese a Giacomo II filocattolico, esautorato dal Parlamento nel 1688 a favore di Guglielmo d’Orange. Vittoria di Guglielmo a Boyne giugno 1690.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1695 Penal Laws divieto per i Cattolici di possedere terre, aspirare a cariche pubbliche, limiti all’istruzione e alla cultura di matrice cattolica. Redistribuzione delle terre ai nobili protestanti filobritannici.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1796 rivolta fomentata dalla Society of United Irishmen fallisce, dopo aver ottenuto l’appoggio della Francia rivoluzionaria.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1842 -1848-1867 Young Ireland, tentativi di affrancamento in chiave repubblicana. Daniel O’Connell (1775-1847)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Charles Stewart Parnell (1846-1891)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Grande Carestia (1848-1850)  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549275"/>
            <a:ext cx="8567737" cy="5719763"/>
          </a:xfrm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altLang="it-IT" sz="2400" smtClean="0">
                <a:solidFill>
                  <a:srgbClr val="660066"/>
                </a:solidFill>
                <a:latin typeface="Book Antiqua" pitchFamily="18" charset="0"/>
              </a:rPr>
              <a:t>1881 Parnell ottiene l’approvazione del Land Act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1796 rivolta fomentata dalla Society of United Irishmen fallisce, dopo aver ottenuto l’appoggio della Francia rivoluzionaria.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1842 -1848-1867 Young Ireland, tentativi di affrancamento in chiave repubblicana. Daniel O’Connell (1775-1847)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Charles Stewart Parnell (1846-1891)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Grande Carestia (1848-1850) 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1890 Parnell cade in disgrazia </a:t>
            </a:r>
          </a:p>
          <a:p>
            <a:pPr marL="0" indent="0" algn="just" eaLnBrk="1" hangingPunct="1">
              <a:lnSpc>
                <a:spcPct val="140000"/>
              </a:lnSpc>
              <a:spcBef>
                <a:spcPct val="0"/>
              </a:spcBef>
            </a:pPr>
            <a:r>
              <a:rPr lang="it-IT" sz="2400" smtClean="0">
                <a:solidFill>
                  <a:srgbClr val="660066"/>
                </a:solidFill>
                <a:latin typeface="Book Antiqua" pitchFamily="18" charset="0"/>
              </a:rPr>
              <a:t>Costituzione dell’Ulster Volunteer Force (UVF) e dell’Irish Volunteer Force (IVF) </a:t>
            </a:r>
            <a:endParaRPr lang="it-IT" sz="2400" i="1" smtClean="0">
              <a:solidFill>
                <a:srgbClr val="66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uttura predefinita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8114</TotalTime>
  <Words>937</Words>
  <Application>Microsoft Office PowerPoint</Application>
  <PresentationFormat>Presentazione su schermo (4:3)</PresentationFormat>
  <Paragraphs>109</Paragraphs>
  <Slides>21</Slides>
  <Notes>21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6" baseType="lpstr">
      <vt:lpstr>Arial</vt:lpstr>
      <vt:lpstr>ＭＳ Ｐゴシック</vt:lpstr>
      <vt:lpstr>Times New Roman</vt:lpstr>
      <vt:lpstr>Book Antiqua</vt:lpstr>
      <vt:lpstr>Struttura predefinita</vt:lpstr>
      <vt:lpstr>   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</dc:creator>
  <cp:lastModifiedBy>Ale</cp:lastModifiedBy>
  <cp:revision>572</cp:revision>
  <cp:lastPrinted>2014-12-16T09:24:13Z</cp:lastPrinted>
  <dcterms:created xsi:type="dcterms:W3CDTF">2012-01-24T15:31:37Z</dcterms:created>
  <dcterms:modified xsi:type="dcterms:W3CDTF">2015-10-29T08:50:54Z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